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81"/>
  </p:notesMasterIdLst>
  <p:handoutMasterIdLst>
    <p:handoutMasterId r:id="rId82"/>
  </p:handoutMasterIdLst>
  <p:sldIdLst>
    <p:sldId id="268" r:id="rId2"/>
    <p:sldId id="603" r:id="rId3"/>
    <p:sldId id="599" r:id="rId4"/>
    <p:sldId id="607" r:id="rId5"/>
    <p:sldId id="604" r:id="rId6"/>
    <p:sldId id="606" r:id="rId7"/>
    <p:sldId id="605" r:id="rId8"/>
    <p:sldId id="608" r:id="rId9"/>
    <p:sldId id="610" r:id="rId10"/>
    <p:sldId id="609" r:id="rId11"/>
    <p:sldId id="612" r:id="rId12"/>
    <p:sldId id="613" r:id="rId13"/>
    <p:sldId id="601" r:id="rId14"/>
    <p:sldId id="617" r:id="rId15"/>
    <p:sldId id="602" r:id="rId16"/>
    <p:sldId id="600" r:id="rId17"/>
    <p:sldId id="434" r:id="rId18"/>
    <p:sldId id="472" r:id="rId19"/>
    <p:sldId id="546" r:id="rId20"/>
    <p:sldId id="552" r:id="rId21"/>
    <p:sldId id="553" r:id="rId22"/>
    <p:sldId id="554" r:id="rId23"/>
    <p:sldId id="436" r:id="rId24"/>
    <p:sldId id="549" r:id="rId25"/>
    <p:sldId id="550" r:id="rId26"/>
    <p:sldId id="387" r:id="rId27"/>
    <p:sldId id="555" r:id="rId28"/>
    <p:sldId id="556" r:id="rId29"/>
    <p:sldId id="557" r:id="rId30"/>
    <p:sldId id="559" r:id="rId31"/>
    <p:sldId id="560" r:id="rId32"/>
    <p:sldId id="561" r:id="rId33"/>
    <p:sldId id="562" r:id="rId34"/>
    <p:sldId id="563" r:id="rId35"/>
    <p:sldId id="564" r:id="rId36"/>
    <p:sldId id="565" r:id="rId37"/>
    <p:sldId id="566" r:id="rId38"/>
    <p:sldId id="567" r:id="rId39"/>
    <p:sldId id="568" r:id="rId40"/>
    <p:sldId id="569" r:id="rId41"/>
    <p:sldId id="571" r:id="rId42"/>
    <p:sldId id="572" r:id="rId43"/>
    <p:sldId id="573" r:id="rId44"/>
    <p:sldId id="574" r:id="rId45"/>
    <p:sldId id="575" r:id="rId46"/>
    <p:sldId id="576" r:id="rId47"/>
    <p:sldId id="577" r:id="rId48"/>
    <p:sldId id="589" r:id="rId49"/>
    <p:sldId id="388" r:id="rId50"/>
    <p:sldId id="590" r:id="rId51"/>
    <p:sldId id="591" r:id="rId52"/>
    <p:sldId id="592" r:id="rId53"/>
    <p:sldId id="593" r:id="rId54"/>
    <p:sldId id="594" r:id="rId55"/>
    <p:sldId id="595" r:id="rId56"/>
    <p:sldId id="596" r:id="rId57"/>
    <p:sldId id="597" r:id="rId58"/>
    <p:sldId id="586" r:id="rId59"/>
    <p:sldId id="587" r:id="rId60"/>
    <p:sldId id="518" r:id="rId61"/>
    <p:sldId id="458" r:id="rId62"/>
    <p:sldId id="477" r:id="rId63"/>
    <p:sldId id="459" r:id="rId64"/>
    <p:sldId id="409" r:id="rId65"/>
    <p:sldId id="410" r:id="rId66"/>
    <p:sldId id="537" r:id="rId67"/>
    <p:sldId id="538" r:id="rId68"/>
    <p:sldId id="539" r:id="rId69"/>
    <p:sldId id="540" r:id="rId70"/>
    <p:sldId id="527" r:id="rId71"/>
    <p:sldId id="584" r:id="rId72"/>
    <p:sldId id="542" r:id="rId73"/>
    <p:sldId id="525" r:id="rId74"/>
    <p:sldId id="493" r:id="rId75"/>
    <p:sldId id="494" r:id="rId76"/>
    <p:sldId id="495" r:id="rId77"/>
    <p:sldId id="496" r:id="rId78"/>
    <p:sldId id="498" r:id="rId79"/>
    <p:sldId id="616" r:id="rId80"/>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47" autoAdjust="0"/>
    <p:restoredTop sz="87008" autoAdjust="0"/>
  </p:normalViewPr>
  <p:slideViewPr>
    <p:cSldViewPr>
      <p:cViewPr varScale="1">
        <p:scale>
          <a:sx n="142" d="100"/>
          <a:sy n="142" d="100"/>
        </p:scale>
        <p:origin x="1136"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PubMed" TargetMode="External"/><Relationship Id="rId3" Type="http://schemas.openxmlformats.org/officeDocument/2006/relationships/hyperlink" Target="https://en.wikipedia.org/wiki/Controlled_vocabulary" TargetMode="External"/><Relationship Id="rId7" Type="http://schemas.openxmlformats.org/officeDocument/2006/relationships/hyperlink" Target="https://en.wikipedia.org/wiki/MEDLIN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United_States_National_Library_of_Medicine" TargetMode="External"/><Relationship Id="rId5" Type="http://schemas.openxmlformats.org/officeDocument/2006/relationships/hyperlink" Target="https://en.wikipedia.org/wiki/Thesaurus_(information_retrieval)" TargetMode="External"/><Relationship Id="rId4" Type="http://schemas.openxmlformats.org/officeDocument/2006/relationships/hyperlink" Target="https://en.wikipedia.org/wiki/Subject_indexing" TargetMode="External"/><Relationship Id="rId9" Type="http://schemas.openxmlformats.org/officeDocument/2006/relationships/hyperlink" Target="https://en.wikipedia.org/wiki/ClinicalTrials.gov"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131352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sent</a:t>
            </a:r>
            <a:r>
              <a:rPr lang="en-US" baseline="0" dirty="0"/>
              <a:t> a copy to each of Pennsylvania’s 20 electors in 2016.</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17985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25</a:t>
            </a:fld>
            <a:endParaRPr lang="en-US"/>
          </a:p>
        </p:txBody>
      </p:sp>
    </p:spTree>
    <p:extLst>
      <p:ext uri="{BB962C8B-B14F-4D97-AF65-F5344CB8AC3E}">
        <p14:creationId xmlns:p14="http://schemas.microsoft.com/office/powerpoint/2010/main" val="1870441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6174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contempora</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neous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Twitter messages. While our results vary across datasets, in several cases the correlations are as high as 80%, and capture important large-scale trends. The re-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sults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highlight the potential of text streams as a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substi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tute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supplement for traditional polling.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69641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Abstract</a:t>
            </a:r>
            <a:r>
              <a:rPr lang="en-US" baseline="0" dirty="0"/>
              <a:t>:  </a:t>
            </a:r>
            <a:r>
              <a:rPr kumimoji="1" lang="en-US" sz="1200" b="0" i="1" kern="1200" dirty="0">
                <a:solidFill>
                  <a:schemeClr val="tx1"/>
                </a:solidFill>
                <a:effectLst/>
                <a:latin typeface="Arial" pitchFamily="-65" charset="0"/>
                <a:ea typeface="ＭＳ Ｐゴシック" pitchFamily="-65" charset="-128"/>
                <a:cs typeface="ＭＳ Ｐゴシック" pitchFamily="-65" charset="-128"/>
              </a:rPr>
              <a:t>Abstract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—Behavioral economics tells us that emotions can profoundly affect individual behavior and decision-making. Does this also apply to societies at large, i.e. can societies experience mood states that affect their collective decision making? By extension is the public mood correlated or even predictive of economic indicators? Here we investigate whether measurements of collective mood states derived from large-scale Twitter feeds are correlated to the value of the Dow Jones Industrial Average (DJIA) over time. We analyze the text content of daily Twitter feeds by two mood tracking tools, namely </a:t>
            </a:r>
            <a:r>
              <a:rPr kumimoji="1" lang="en-US" sz="1200" b="0" kern="1200" dirty="0" err="1">
                <a:solidFill>
                  <a:schemeClr val="tx1"/>
                </a:solidFill>
                <a:effectLst/>
                <a:latin typeface="Arial" pitchFamily="-65" charset="0"/>
                <a:ea typeface="ＭＳ Ｐゴシック" pitchFamily="-65" charset="-128"/>
                <a:cs typeface="ＭＳ Ｐゴシック" pitchFamily="-65" charset="-128"/>
              </a:rPr>
              <a:t>OpinionFinder</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that measures positive vs. negative mood and Google-Profile of Mood States (GPOMS) that measures mood in terms of 6 dimensions (Calm, Alert, Sure, Vital, Kind, and Happy). We cross-validate the resulting mood time series by comparing their ability to detect the public’s response to the presidential election and Thanksgiving day in 2008. A Granger causality analysis and a Self-Organizing Fuzzy Neural Network are then used to investigate the hypothesis that public mood states, as measured by the </a:t>
            </a:r>
            <a:r>
              <a:rPr kumimoji="1" lang="en-US" sz="1200" b="0" kern="1200" dirty="0" err="1">
                <a:solidFill>
                  <a:schemeClr val="tx1"/>
                </a:solidFill>
                <a:effectLst/>
                <a:latin typeface="Arial" pitchFamily="-65" charset="0"/>
                <a:ea typeface="ＭＳ Ｐゴシック" pitchFamily="-65" charset="-128"/>
                <a:cs typeface="ＭＳ Ｐゴシック" pitchFamily="-65" charset="-128"/>
              </a:rPr>
              <a:t>OpinionFinder</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and GPOMS mood time series, are predictive of changes in DJIA closing values. Our results indicate that the accuracy of DJIA predictions can be significantly improved by the inclusion of specific public mood dimensions but not others. We find an accuracy of 87.6% in predicting the daily up and down changes in the closing values of the DJIA and a reduction of the Mean Average Percentage Error by more than 6%. </a:t>
            </a:r>
            <a:endParaRPr lang="en-US" dirty="0"/>
          </a:p>
          <a:p>
            <a:endParaRPr lang="en-US" dirty="0"/>
          </a:p>
          <a:p>
            <a:endParaRPr lang="en-US" dirty="0"/>
          </a:p>
          <a:p>
            <a:r>
              <a:rPr lang="en-US" dirty="0"/>
              <a:t>Thanks to Johan</a:t>
            </a:r>
            <a:r>
              <a:rPr lang="en-US" baseline="0" dirty="0"/>
              <a:t> </a:t>
            </a:r>
            <a:r>
              <a:rPr lang="en-US" baseline="0" dirty="0" err="1"/>
              <a:t>Bollen</a:t>
            </a:r>
            <a:r>
              <a:rPr lang="en-US" baseline="0" dirty="0"/>
              <a:t> (email, 1/18/12) for </a:t>
            </a:r>
            <a:r>
              <a:rPr lang="en-US" dirty="0"/>
              <a:t>permission to use this figure.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359015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Johan</a:t>
            </a:r>
            <a:r>
              <a:rPr lang="en-US" baseline="0" dirty="0"/>
              <a:t> </a:t>
            </a:r>
            <a:r>
              <a:rPr lang="en-US" baseline="0" dirty="0" err="1"/>
              <a:t>Bollen</a:t>
            </a:r>
            <a:r>
              <a:rPr lang="en-US" baseline="0" dirty="0"/>
              <a:t> (email, 1/18/12) for </a:t>
            </a:r>
            <a:r>
              <a:rPr lang="en-US" dirty="0"/>
              <a:t>permission to use this figure.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139938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Social Psychology</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has categorized affective states into many different dimensions.   [Read them]</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NLP focuses on Attitudes for sentiment analysis</a:t>
            </a: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Info</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from </a:t>
            </a:r>
            <a:r>
              <a:rPr kumimoji="1" lang="en-US" sz="1200" b="1" i="0" kern="1200" dirty="0">
                <a:solidFill>
                  <a:schemeClr val="tx1"/>
                </a:solidFill>
                <a:effectLst/>
                <a:latin typeface="Arial" pitchFamily="-65" charset="0"/>
                <a:ea typeface="ＭＳ Ｐゴシック" pitchFamily="-65" charset="-128"/>
                <a:cs typeface="ＭＳ Ｐゴシック" pitchFamily="-65" charset="-128"/>
              </a:rPr>
              <a:t>Sentiment Symposium Tutorial: Language and cognition</a:t>
            </a:r>
            <a:r>
              <a:rPr kumimoji="1" lang="en-US" sz="1200" b="1" i="0" kern="1200" baseline="0" dirty="0">
                <a:solidFill>
                  <a:schemeClr val="tx1"/>
                </a:solidFill>
                <a:effectLst/>
                <a:latin typeface="Arial" pitchFamily="-65" charset="0"/>
                <a:ea typeface="ＭＳ Ｐゴシック" pitchFamily="-65" charset="-128"/>
                <a:cs typeface="ＭＳ Ｐゴシック" pitchFamily="-65" charset="-128"/>
              </a:rPr>
              <a:t> by Chris Potts </a:t>
            </a:r>
            <a:r>
              <a:rPr lang="en-US" dirty="0"/>
              <a:t>http://</a:t>
            </a:r>
            <a:r>
              <a:rPr lang="en-US" dirty="0" err="1"/>
              <a:t>sentiment.christopherpotts.net</a:t>
            </a:r>
            <a:r>
              <a:rPr lang="en-US" dirty="0"/>
              <a:t>/</a:t>
            </a:r>
            <a:r>
              <a:rPr lang="en-US" dirty="0" err="1"/>
              <a:t>lingcog.html</a:t>
            </a:r>
            <a:endParaRPr lang="en-US" dirty="0"/>
          </a:p>
          <a:p>
            <a:endParaRPr lang="en-US" dirty="0"/>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Abstract</a:t>
            </a: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The author discusses the steps in the development of his </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rPr>
              <a:t>component process model (CPM) of emotions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In 1981 he proposed a formal model to extend the original idea about the role of the stimulus evaluation factors in differentiating emotional states to a sequence model. This model states that the differentiated emotional states are the result of the successive outcomes of a series of stimulus evaluation checks. A CPM of emotion was then developed. The CPM postulates 5 functionally defined subsystems of an organism that are centrally involved in the emotional process: information processing, support, executive, action, and monitoring. Differences between this theory and discrete emotion theory are discussed, and the CPM is used to account for the semantic structure of natural language emotion terms. Two studies, involving 10 </a:t>
            </a:r>
            <a:r>
              <a:rPr kumimoji="1" lang="en-US" sz="1200" b="0" i="0" u="none" strike="noStrike" kern="1200" dirty="0" err="1">
                <a:solidFill>
                  <a:schemeClr val="tx1"/>
                </a:solidFill>
                <a:effectLst/>
                <a:latin typeface="Arial" pitchFamily="-65" charset="0"/>
                <a:ea typeface="ＭＳ Ｐゴシック" pitchFamily="-65" charset="-128"/>
                <a:cs typeface="ＭＳ Ｐゴシック" pitchFamily="-65" charset="-128"/>
              </a:rPr>
              <a:t>Ss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who sorted emotion terms and 636 students who completed a questionnaire on situations that provoke emotional arousal, are cited, and results concerning antecedents and reactions are noted. (38 ref) (</a:t>
            </a:r>
            <a:r>
              <a:rPr kumimoji="1" lang="en-US" sz="1200" b="0" i="0" u="none" strike="noStrike" kern="1200" dirty="0" err="1">
                <a:solidFill>
                  <a:schemeClr val="tx1"/>
                </a:solidFill>
                <a:effectLst/>
                <a:latin typeface="Arial" pitchFamily="-65" charset="0"/>
                <a:ea typeface="ＭＳ Ｐゴシック" pitchFamily="-65" charset="-128"/>
                <a:cs typeface="ＭＳ Ｐゴシック" pitchFamily="-65" charset="-128"/>
              </a:rPr>
              <a:t>PsycINFO</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Database Record (c) 2016 APA, all rights reserved)</a:t>
            </a:r>
          </a:p>
          <a:p>
            <a:br>
              <a:rPr lang="en-US" dirty="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190772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3204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60431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a:t>
            </a:r>
            <a:r>
              <a:rPr lang="en-US" sz="9600" dirty="0" err="1">
                <a:latin typeface="Lucida Grande"/>
                <a:ea typeface="Lucida Grande"/>
                <a:cs typeface="Lucida Grande"/>
              </a:rPr>
              <a:t>γ</a:t>
            </a:r>
            <a:r>
              <a:rPr lang="en-US" sz="9600" dirty="0">
                <a:latin typeface="Lucida Grande"/>
                <a:ea typeface="Lucida Grande"/>
                <a:cs typeface="Lucida Grande"/>
              </a:rPr>
              <a:t> is a </a:t>
            </a:r>
            <a:r>
              <a:rPr lang="en-US" sz="9600" dirty="0" err="1">
                <a:latin typeface="Lucida Grande"/>
                <a:ea typeface="Lucida Grande"/>
                <a:cs typeface="Lucida Grande"/>
              </a:rPr>
              <a:t>funciton</a:t>
            </a:r>
            <a:r>
              <a:rPr lang="en-US" sz="9600" dirty="0">
                <a:latin typeface="Lucida Grande"/>
                <a:ea typeface="Lucida Grande"/>
                <a:cs typeface="Lucida Grande"/>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125302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well-connected</a:t>
            </a:r>
            <a:r>
              <a:rPr lang="en-US" baseline="0" dirty="0"/>
              <a:t> with the NLP community, and I hope to invite a lot of researchers to give guest lecturers about their research.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182858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956134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992781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54740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67</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precision, recall, f-measure [many have seen before]</a:t>
            </a:r>
          </a:p>
          <a:p>
            <a:r>
              <a:rPr lang="en-US">
                <a:latin typeface="Arial" charset="0"/>
                <a:ea typeface="ＭＳ Ｐゴシック" charset="0"/>
                <a:cs typeface="ＭＳ Ｐゴシック" charset="0"/>
              </a:rPr>
              <a:t>there are two sets: CORRECT entities and SELECTED entities</a:t>
            </a:r>
          </a:p>
          <a:p>
            <a:r>
              <a:rPr lang="en-US">
                <a:latin typeface="Arial" charset="0"/>
                <a:ea typeface="ＭＳ Ｐゴシック" charset="0"/>
                <a:cs typeface="ＭＳ Ｐゴシック" charset="0"/>
              </a:rPr>
              <a:t>2x2 contingency table, four possible outcomes</a:t>
            </a:r>
          </a:p>
          <a:p>
            <a:r>
              <a:rPr lang="en-US">
                <a:latin typeface="Arial" charset="0"/>
                <a:ea typeface="ＭＳ Ｐゴシック" charset="0"/>
                <a:cs typeface="ＭＳ Ｐゴシック" charset="0"/>
              </a:rPr>
              <a:t>for precision &amp; recall, you're ignoring bottom corner (where you get O right)</a:t>
            </a:r>
          </a:p>
          <a:p>
            <a:r>
              <a:rPr lang="en-US">
                <a:latin typeface="Arial" charset="0"/>
                <a:ea typeface="ＭＳ Ｐゴシック" charset="0"/>
                <a:cs typeface="ＭＳ Ｐゴシック" charset="0"/>
              </a:rPr>
              <a:t>precision: what proportion of your guesses are correct?</a:t>
            </a:r>
          </a:p>
          <a:p>
            <a:r>
              <a:rPr lang="en-US">
                <a:latin typeface="Arial" charset="0"/>
                <a:ea typeface="ＭＳ Ｐゴシック" charset="0"/>
                <a:cs typeface="ＭＳ Ｐゴシック" charset="0"/>
              </a:rPr>
              <a:t>note that correctness means (a) correct boundaries, and (b) correct label</a:t>
            </a:r>
          </a:p>
          <a:p>
            <a:r>
              <a:rPr lang="en-US">
                <a:latin typeface="Arial" charset="0"/>
                <a:ea typeface="ＭＳ Ｐゴシック" charset="0"/>
                <a:cs typeface="ＭＳ Ｐゴシック" charset="0"/>
              </a:rPr>
              <a:t>recall: what proportion of true entities did you get right?</a:t>
            </a:r>
          </a:p>
          <a:p>
            <a:r>
              <a:rPr lang="en-US">
                <a:latin typeface="Arial" charset="0"/>
                <a:ea typeface="ＭＳ Ｐゴシック" charset="0"/>
                <a:cs typeface="ＭＳ Ｐゴシック" charset="0"/>
              </a:rPr>
              <a:t>ASK STUDENTS HERE ABOUT WHY NOT TO USE ACCURACY</a:t>
            </a:r>
          </a:p>
          <a:p>
            <a:r>
              <a:rPr lang="en-US">
                <a:latin typeface="Arial" charset="0"/>
                <a:ea typeface="ＭＳ Ｐゴシック" charset="0"/>
                <a:cs typeface="ＭＳ Ｐゴシック" charset="0"/>
              </a:rPr>
              <a:t>[note that there is typically a trade-off between precision and recall!]</a:t>
            </a:r>
          </a:p>
          <a:p>
            <a:r>
              <a:rPr lang="en-US">
                <a:latin typeface="Arial" charset="0"/>
                <a:ea typeface="ＭＳ Ｐゴシック" charset="0"/>
                <a:cs typeface="ＭＳ Ｐゴシック" charset="0"/>
              </a:rPr>
              <a:t>[to get high precision, be very reluctant to make guesses – but then you may have poor recall]</a:t>
            </a:r>
          </a:p>
          <a:p>
            <a:r>
              <a:rPr lang="en-US">
                <a:latin typeface="Arial" charset="0"/>
                <a:ea typeface="ＭＳ Ｐゴシック" charset="0"/>
                <a:cs typeface="ＭＳ Ｐゴシック" charset="0"/>
              </a:rPr>
              <a:t>[to get high recall, be very promiscuous in making guesses – but then you may have poor precision]</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40846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68</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buFont typeface="Times" charset="0"/>
              <a:buNone/>
            </a:pPr>
            <a:r>
              <a:rPr lang="en-US" sz="1600" dirty="0">
                <a:latin typeface="Lucida Sans" charset="0"/>
                <a:ea typeface="ＭＳ Ｐゴシック" charset="0"/>
                <a:cs typeface="ＭＳ Ｐゴシック" charset="0"/>
              </a:rPr>
              <a:t>Precision P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fp</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Recall  </a:t>
            </a:r>
            <a:r>
              <a:rPr lang="en-US" dirty="0">
                <a:latin typeface="Lucida Sans" charset="0"/>
                <a:ea typeface="ＭＳ Ｐゴシック" charset="0"/>
                <a:cs typeface="ＭＳ Ｐゴシック" charset="0"/>
              </a:rPr>
              <a:t> </a:t>
            </a:r>
            <a:r>
              <a:rPr lang="en-US" sz="1600" dirty="0">
                <a:latin typeface="Lucida Sans" charset="0"/>
                <a:ea typeface="ＭＳ Ｐゴシック" charset="0"/>
                <a:cs typeface="ＭＳ Ｐゴシック" charset="0"/>
              </a:rPr>
              <a:t>   R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fn</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Mention precision recall tradeoff.</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precision, recall, f-measure [many have seen before]</a:t>
            </a:r>
          </a:p>
          <a:p>
            <a:r>
              <a:rPr lang="en-US" dirty="0">
                <a:latin typeface="Arial" charset="0"/>
                <a:ea typeface="ＭＳ Ｐゴシック" charset="0"/>
                <a:cs typeface="ＭＳ Ｐゴシック" charset="0"/>
              </a:rPr>
              <a:t>there are two sets: CORRECT entities and SELECTED entities</a:t>
            </a:r>
          </a:p>
          <a:p>
            <a:r>
              <a:rPr lang="en-US" dirty="0">
                <a:latin typeface="Arial" charset="0"/>
                <a:ea typeface="ＭＳ Ｐゴシック" charset="0"/>
                <a:cs typeface="ＭＳ Ｐゴシック" charset="0"/>
              </a:rPr>
              <a:t>2x2 contingency table, four possible outcomes</a:t>
            </a:r>
          </a:p>
          <a:p>
            <a:r>
              <a:rPr lang="en-US" dirty="0">
                <a:latin typeface="Arial" charset="0"/>
                <a:ea typeface="ＭＳ Ｐゴシック" charset="0"/>
                <a:cs typeface="ＭＳ Ｐゴシック" charset="0"/>
              </a:rPr>
              <a:t>for precision &amp; recall, you're ignoring bottom corner (where you get O right)</a:t>
            </a:r>
          </a:p>
          <a:p>
            <a:r>
              <a:rPr lang="en-US" dirty="0">
                <a:latin typeface="Arial" charset="0"/>
                <a:ea typeface="ＭＳ Ｐゴシック" charset="0"/>
                <a:cs typeface="ＭＳ Ｐゴシック" charset="0"/>
              </a:rPr>
              <a:t>precision: what proportion of your guesses are correct?</a:t>
            </a:r>
          </a:p>
          <a:p>
            <a:r>
              <a:rPr lang="en-US" dirty="0">
                <a:latin typeface="Arial" charset="0"/>
                <a:ea typeface="ＭＳ Ｐゴシック" charset="0"/>
                <a:cs typeface="ＭＳ Ｐゴシック" charset="0"/>
              </a:rPr>
              <a:t>note that correctness means (a) correct boundaries, and (b) correct label</a:t>
            </a:r>
          </a:p>
          <a:p>
            <a:r>
              <a:rPr lang="en-US" dirty="0">
                <a:latin typeface="Arial" charset="0"/>
                <a:ea typeface="ＭＳ Ｐゴシック" charset="0"/>
                <a:cs typeface="ＭＳ Ｐゴシック" charset="0"/>
              </a:rPr>
              <a:t>recall: what proportion of true entities did you get right?</a:t>
            </a:r>
          </a:p>
          <a:p>
            <a:r>
              <a:rPr lang="en-US" dirty="0">
                <a:latin typeface="Arial" charset="0"/>
                <a:ea typeface="ＭＳ Ｐゴシック" charset="0"/>
                <a:cs typeface="ＭＳ Ｐゴシック" charset="0"/>
              </a:rPr>
              <a:t>ASK STUDENTS HERE ABOUT WHY NOT TO USE ACCURACY</a:t>
            </a:r>
          </a:p>
          <a:p>
            <a:r>
              <a:rPr lang="en-US" dirty="0">
                <a:latin typeface="Arial" charset="0"/>
                <a:ea typeface="ＭＳ Ｐゴシック" charset="0"/>
                <a:cs typeface="ＭＳ Ｐゴシック" charset="0"/>
              </a:rPr>
              <a:t>[note that there is typically a trade-off between precision and recall!]</a:t>
            </a:r>
          </a:p>
          <a:p>
            <a:r>
              <a:rPr lang="en-US" dirty="0">
                <a:latin typeface="Arial" charset="0"/>
                <a:ea typeface="ＭＳ Ｐゴシック" charset="0"/>
                <a:cs typeface="ＭＳ Ｐゴシック" charset="0"/>
              </a:rPr>
              <a:t>[to get high precision, be very reluctant to make guesses – but then you may have poor recall]</a:t>
            </a:r>
          </a:p>
          <a:p>
            <a:r>
              <a:rPr lang="en-US" dirty="0">
                <a:latin typeface="Arial" charset="0"/>
                <a:ea typeface="ＭＳ Ｐゴシック" charset="0"/>
                <a:cs typeface="ＭＳ Ｐゴシック" charset="0"/>
              </a:rPr>
              <a:t>[to get high recall, be very promiscuous in making guesses – but then you may have poor precision]</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18041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69</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 combined measure: F-measure: weighted harmonic mean between precision and recall</a:t>
            </a:r>
          </a:p>
          <a:p>
            <a:r>
              <a:rPr lang="en-US">
                <a:latin typeface="Arial" charset="0"/>
                <a:ea typeface="ＭＳ Ｐゴシック" charset="0"/>
                <a:cs typeface="ＭＳ Ｐゴシック" charset="0"/>
              </a:rPr>
              <a:t>[why weighted?  in some applications you may care more about P or R]</a:t>
            </a:r>
          </a:p>
          <a:p>
            <a:r>
              <a:rPr lang="en-US">
                <a:latin typeface="Arial" charset="0"/>
                <a:ea typeface="ＭＳ Ｐゴシック" charset="0"/>
                <a:cs typeface="ＭＳ Ｐゴシック" charset="0"/>
              </a:rPr>
              <a:t>[why harmonic?  it's conservative -- lower than arith or geo mean]</a:t>
            </a:r>
          </a:p>
          <a:p>
            <a:r>
              <a:rPr lang="en-US">
                <a:latin typeface="Arial" charset="0"/>
                <a:ea typeface="ＭＳ Ｐゴシック" charset="0"/>
                <a:cs typeface="ＭＳ Ｐゴシック" charset="0"/>
              </a:rPr>
              <a:t>[if P and R are far apart, F tends to be near lower value]</a:t>
            </a:r>
          </a:p>
          <a:p>
            <a:r>
              <a:rPr lang="en-US">
                <a:latin typeface="Arial" charset="0"/>
                <a:ea typeface="ＭＳ Ｐゴシック" charset="0"/>
                <a:cs typeface="ＭＳ Ｐゴシック" charset="0"/>
              </a:rPr>
              <a:t>[in order to do well on F1, need to do well on BOTH P and R]</a:t>
            </a:r>
          </a:p>
          <a:p>
            <a:r>
              <a:rPr lang="en-US">
                <a:latin typeface="Arial" charset="0"/>
                <a:ea typeface="ＭＳ Ｐゴシック" charset="0"/>
                <a:cs typeface="ＭＳ Ｐゴシック" charset="0"/>
              </a:rPr>
              <a:t>[this way, can't beat the system by being either too reluctant or too promiscuous]</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Comment: when ppl say f-measure w/o specifying beta, they mean balanced, and this is by far the most common way of doing it</a:t>
            </a:r>
          </a:p>
        </p:txBody>
      </p:sp>
    </p:spTree>
    <p:extLst>
      <p:ext uri="{BB962C8B-B14F-4D97-AF65-F5344CB8AC3E}">
        <p14:creationId xmlns:p14="http://schemas.microsoft.com/office/powerpoint/2010/main" val="1848096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91714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70132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1340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Fantastic</a:t>
            </a:r>
            <a:r>
              <a:rPr lang="en-US" baseline="0" dirty="0"/>
              <a:t> set of TAs who took the course last year.</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1493644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Goals of the GVDB</a:t>
            </a:r>
            <a:endParaRPr lang="en-US" sz="1200" dirty="0"/>
          </a:p>
          <a:p>
            <a:pPr marL="0" indent="0">
              <a:buNone/>
            </a:pPr>
            <a:r>
              <a:rPr lang="en-US" sz="1200" dirty="0"/>
              <a:t>Collect data about gun violence in the US to facilitate </a:t>
            </a:r>
            <a:r>
              <a:rPr lang="en-US" sz="1200" b="1" dirty="0"/>
              <a:t>public health research</a:t>
            </a:r>
          </a:p>
          <a:p>
            <a:pPr marL="0" indent="0">
              <a:buNone/>
            </a:pPr>
            <a:r>
              <a:rPr lang="en-US" sz="1200" dirty="0"/>
              <a:t>Use machine learning and crowdsourcing to </a:t>
            </a:r>
            <a:r>
              <a:rPr lang="en-US" sz="1200" b="1" dirty="0"/>
              <a:t>extract structured data from text</a:t>
            </a:r>
          </a:p>
          <a:p>
            <a:endParaRPr lang="en-US" dirty="0"/>
          </a:p>
          <a:p>
            <a:endParaRPr lang="en-US" dirty="0"/>
          </a:p>
        </p:txBody>
      </p:sp>
      <p:sp>
        <p:nvSpPr>
          <p:cNvPr id="4" name="Slide Number Placeholder 3"/>
          <p:cNvSpPr>
            <a:spLocks noGrp="1"/>
          </p:cNvSpPr>
          <p:nvPr>
            <p:ph type="sldNum" sz="quarter" idx="10"/>
          </p:nvPr>
        </p:nvSpPr>
        <p:spPr/>
        <p:txBody>
          <a:bodyPr/>
          <a:lstStyle/>
          <a:p>
            <a:fld id="{32517870-F40D-C848-A783-44E5FECC027C}" type="slidenum">
              <a:rPr lang="en-US" smtClean="0"/>
              <a:t>11</a:t>
            </a:fld>
            <a:endParaRPr lang="en-US"/>
          </a:p>
        </p:txBody>
      </p:sp>
    </p:spTree>
    <p:extLst>
      <p:ext uri="{BB962C8B-B14F-4D97-AF65-F5344CB8AC3E}">
        <p14:creationId xmlns:p14="http://schemas.microsoft.com/office/powerpoint/2010/main" val="53249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68835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83133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0" kern="1200" dirty="0">
                <a:solidFill>
                  <a:schemeClr val="tx1"/>
                </a:solidFill>
                <a:effectLst/>
                <a:latin typeface="Arial" pitchFamily="-65" charset="0"/>
                <a:ea typeface="ＭＳ Ｐゴシック" pitchFamily="-65" charset="-128"/>
                <a:cs typeface="ＭＳ Ｐゴシック" pitchFamily="-65" charset="-128"/>
              </a:rPr>
              <a:t>Medical Subject Headings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1"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 comprehensive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Controlled vocabulary"/>
              </a:rPr>
              <a:t>controlled vocabulary</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for the purpose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Subject indexing"/>
              </a:rPr>
              <a:t>indexing</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journal articles and books in the life sciences; it serves as a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Thesaurus (information retrieval)"/>
              </a:rPr>
              <a:t>thesaurus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that facilitates searching. Created and updated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United States National Library of Medicine"/>
              </a:rPr>
              <a:t>United States National Library of Medicine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(NLM), it is used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MEDLINE"/>
              </a:rPr>
              <a:t>MEDLINE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PubMed"/>
              </a:rPr>
              <a:t>PubMed</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article database and by NLM's catalog of book holdings.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also used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ClinicalTrials.gov"/>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registry to classify which diseases are studied by trials registered in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br>
              <a:rPr lang="en-US" dirty="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0192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signal that can reveal user attributes is in their language.</a:t>
            </a:r>
          </a:p>
        </p:txBody>
      </p:sp>
      <p:sp>
        <p:nvSpPr>
          <p:cNvPr id="4" name="Slide Number Placeholder 3"/>
          <p:cNvSpPr>
            <a:spLocks noGrp="1"/>
          </p:cNvSpPr>
          <p:nvPr>
            <p:ph type="sldNum" sz="quarter" idx="10"/>
          </p:nvPr>
        </p:nvSpPr>
        <p:spPr/>
        <p:txBody>
          <a:bodyPr/>
          <a:lstStyle/>
          <a:p>
            <a:fld id="{D92B2312-8BEE-6545-8941-DE0C8C0888C9}" type="slidenum">
              <a:rPr lang="en-US" smtClean="0"/>
              <a:t>19</a:t>
            </a:fld>
            <a:endParaRPr lang="en-US"/>
          </a:p>
        </p:txBody>
      </p:sp>
    </p:spTree>
    <p:extLst>
      <p:ext uri="{BB962C8B-B14F-4D97-AF65-F5344CB8AC3E}">
        <p14:creationId xmlns:p14="http://schemas.microsoft.com/office/powerpoint/2010/main" val="557789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2036151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85750"/>
            <a:ext cx="8077200" cy="742950"/>
          </a:xfrm>
        </p:spPr>
        <p:txBody>
          <a:bodyPr/>
          <a:lstStyle/>
          <a:p>
            <a:r>
              <a:rPr lang="en-US"/>
              <a:t>Click to edit Master title style</a:t>
            </a:r>
          </a:p>
        </p:txBody>
      </p:sp>
      <p:sp>
        <p:nvSpPr>
          <p:cNvPr id="3" name="Text Placeholder 2"/>
          <p:cNvSpPr>
            <a:spLocks noGrp="1"/>
          </p:cNvSpPr>
          <p:nvPr>
            <p:ph type="body" sz="half" idx="1"/>
          </p:nvPr>
        </p:nvSpPr>
        <p:spPr>
          <a:xfrm>
            <a:off x="685800" y="1314450"/>
            <a:ext cx="3810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14450"/>
            <a:ext cx="3810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73E132B-8114-9C40-BEEF-D3730B172957}" type="slidenum">
              <a:rPr lang="en-US"/>
              <a:pPr/>
              <a:t>‹#›</a:t>
            </a:fld>
            <a:endParaRPr lang="en-US"/>
          </a:p>
        </p:txBody>
      </p:sp>
    </p:spTree>
    <p:extLst>
      <p:ext uri="{BB962C8B-B14F-4D97-AF65-F5344CB8AC3E}">
        <p14:creationId xmlns:p14="http://schemas.microsoft.com/office/powerpoint/2010/main" val="317526271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 id="2147483713" r:id="rId15"/>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putational-linguistics-clas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eb.stanford.edu/people/jurafsky/"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www.cs.colorado.edu/~marti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41.tiff"/></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hyperlink" Target="http://www.google.com/products/catalog?hl=en&amp;q=hp+printer&amp;gs_upl=0l0l0l3005l0l0l0l0l0l0l0l0ll0l0&amp;bav=on.2,or.r_gc.r_pw.,cf.osb&amp;biw=845&amp;bih=543&amp;um=1&amp;ie=UTF-8&amp;tbm=shop&amp;cid=1773312189370889584&amp;sa=X&amp;ei=WvTYTpyBLemhiQK_l7j6CQ&amp;ved=0CKkBEOUNMA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aaai.org/ocs/index.php/ICWSM/ICWSM10/paper/viewFile/1536/1842"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hyperlink" Target="http://www.sciencedirect.com/science/article/pii/S187775031100007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3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www.cs.cornell.edu/people/pabo/movie-review-dat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entiment.christopherpotts.net/code-data/happyfuntokenizing.p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7.emf"/></Relationships>
</file>

<file path=ppt/slides/_rels/slide54.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9.emf"/><Relationship Id="rId5" Type="http://schemas.openxmlformats.org/officeDocument/2006/relationships/oleObject" Target="../embeddings/oleObject3.bin"/><Relationship Id="rId4" Type="http://schemas.openxmlformats.org/officeDocument/2006/relationships/image" Target="../media/image58.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2.emf"/><Relationship Id="rId5" Type="http://schemas.openxmlformats.org/officeDocument/2006/relationships/oleObject" Target="../embeddings/oleObject6.bin"/><Relationship Id="rId4" Type="http://schemas.openxmlformats.org/officeDocument/2006/relationships/image" Target="../media/image61.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4.emf"/><Relationship Id="rId5" Type="http://schemas.openxmlformats.org/officeDocument/2006/relationships/oleObject" Target="../embeddings/oleObject8.bin"/><Relationship Id="rId4" Type="http://schemas.openxmlformats.org/officeDocument/2006/relationships/image" Target="../media/image63.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6.emf"/><Relationship Id="rId5" Type="http://schemas.openxmlformats.org/officeDocument/2006/relationships/oleObject" Target="../embeddings/oleObject10.bin"/><Relationship Id="rId4" Type="http://schemas.openxmlformats.org/officeDocument/2006/relationships/image" Target="../media/image65.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8.emf"/><Relationship Id="rId5" Type="http://schemas.openxmlformats.org/officeDocument/2006/relationships/oleObject" Target="../embeddings/oleObject12.bin"/><Relationship Id="rId4" Type="http://schemas.openxmlformats.org/officeDocument/2006/relationships/image" Target="../media/image67.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67.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70.e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69.emf"/><Relationship Id="rId4" Type="http://schemas.openxmlformats.org/officeDocument/2006/relationships/oleObject" Target="../embeddings/oleObject14.bin"/></Relationships>
</file>

<file path=ppt/slides/_rels/slide64.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72.emf"/><Relationship Id="rId5" Type="http://schemas.openxmlformats.org/officeDocument/2006/relationships/oleObject" Target="../embeddings/oleObject17.bin"/><Relationship Id="rId4" Type="http://schemas.openxmlformats.org/officeDocument/2006/relationships/image" Target="../media/image71.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5.emf"/><Relationship Id="rId5" Type="http://schemas.openxmlformats.org/officeDocument/2006/relationships/oleObject" Target="../embeddings/oleObject20.bin"/><Relationship Id="rId4" Type="http://schemas.openxmlformats.org/officeDocument/2006/relationships/image" Target="../media/image74.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76.emf"/><Relationship Id="rId4" Type="http://schemas.openxmlformats.org/officeDocument/2006/relationships/oleObject" Target="../embeddings/oleObject21.bin"/></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hyperlink" Target="https://web.stanford.edu/~jurafsky/slp3/4.pdf"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www.aclweb.org/anthology/W02-1011.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04800" y="1352550"/>
            <a:ext cx="8305800" cy="1905000"/>
          </a:xfrm>
        </p:spPr>
        <p:txBody>
          <a:bodyPr/>
          <a:lstStyle/>
          <a:p>
            <a:r>
              <a:rPr lang="en-US" sz="4000" dirty="0">
                <a:latin typeface="Calibri (Headings)"/>
                <a:cs typeface="Calibri (Headings)"/>
              </a:rPr>
              <a:t>CIS 530</a:t>
            </a:r>
            <a:br>
              <a:rPr lang="en-US" sz="4000" dirty="0">
                <a:latin typeface="Calibri (Headings)"/>
                <a:cs typeface="Calibri (Headings)"/>
              </a:rPr>
            </a:br>
            <a:r>
              <a:rPr lang="en-US" sz="4000" dirty="0">
                <a:latin typeface="Calibri (Headings)"/>
                <a:cs typeface="Calibri (Headings)"/>
              </a:rPr>
              <a:t>Computational Linguistics</a:t>
            </a:r>
            <a:br>
              <a:rPr lang="en-US" sz="4000" dirty="0">
                <a:latin typeface="Calibri (Headings)"/>
                <a:cs typeface="Calibri (Headings)"/>
              </a:rPr>
            </a:br>
            <a:r>
              <a:rPr lang="en-US" sz="4000" dirty="0">
                <a:latin typeface="Calibri (Headings)"/>
                <a:cs typeface="Calibri (Headings)"/>
              </a:rPr>
              <a:t> </a:t>
            </a:r>
            <a:r>
              <a:rPr lang="en-US" sz="4000" b="0" dirty="0">
                <a:latin typeface="Calibri (Headings)"/>
                <a:cs typeface="Calibri (Headings)"/>
              </a:rPr>
              <a:t>Mondays and Wednesdays 1:30-3pm</a:t>
            </a:r>
            <a:br>
              <a:rPr lang="en-US" sz="4000" dirty="0">
                <a:latin typeface="Calibri (Headings)"/>
                <a:cs typeface="Calibri (Headings)"/>
              </a:rPr>
            </a:br>
            <a:r>
              <a:rPr lang="en-US" sz="4000" b="0" dirty="0"/>
              <a:t> 3401 Walnut, room 401B</a:t>
            </a:r>
            <a:br>
              <a:rPr lang="en-US" sz="4000" dirty="0">
                <a:latin typeface="Calibri (Headings)"/>
                <a:cs typeface="Calibri (Headings)"/>
              </a:rPr>
            </a:b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457200" y="4229100"/>
            <a:ext cx="8001000" cy="167640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Professor </a:t>
            </a:r>
            <a:r>
              <a:rPr lang="en-US" sz="3600" dirty="0" err="1">
                <a:solidFill>
                  <a:srgbClr val="A4001D"/>
                </a:solidFill>
                <a:latin typeface="Calibri"/>
                <a:ea typeface="ＭＳ Ｐゴシック" charset="0"/>
                <a:cs typeface="Calibri"/>
              </a:rPr>
              <a:t>Callison</a:t>
            </a:r>
            <a:r>
              <a:rPr lang="en-US" sz="3600" dirty="0">
                <a:solidFill>
                  <a:srgbClr val="A4001D"/>
                </a:solidFill>
                <a:latin typeface="Calibri"/>
                <a:ea typeface="ＭＳ Ｐゴシック" charset="0"/>
                <a:cs typeface="Calibri"/>
              </a:rPr>
              <a:t>-Burch</a:t>
            </a:r>
          </a:p>
        </p:txBody>
      </p:sp>
      <p:sp>
        <p:nvSpPr>
          <p:cNvPr id="2" name="Rectangle 1"/>
          <p:cNvSpPr/>
          <p:nvPr/>
        </p:nvSpPr>
        <p:spPr>
          <a:xfrm>
            <a:off x="1219200" y="3512492"/>
            <a:ext cx="6477000" cy="461665"/>
          </a:xfrm>
          <a:prstGeom prst="rect">
            <a:avLst/>
          </a:prstGeom>
        </p:spPr>
        <p:txBody>
          <a:bodyPr wrap="square">
            <a:spAutoFit/>
          </a:bodyPr>
          <a:lstStyle/>
          <a:p>
            <a:r>
              <a:rPr lang="en-US" dirty="0">
                <a:hlinkClick r:id="rId3"/>
              </a:rPr>
              <a:t>http://computational-linguistics-</a:t>
            </a:r>
            <a:r>
              <a:rPr lang="en-US" dirty="0" err="1">
                <a:hlinkClick r:id="rId3"/>
              </a:rPr>
              <a:t>class.org</a:t>
            </a:r>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0"/>
            <a:ext cx="7752216" cy="5143500"/>
          </a:xfrm>
          <a:prstGeom prst="rect">
            <a:avLst/>
          </a:prstGeom>
        </p:spPr>
      </p:pic>
    </p:spTree>
    <p:extLst>
      <p:ext uri="{BB962C8B-B14F-4D97-AF65-F5344CB8AC3E}">
        <p14:creationId xmlns:p14="http://schemas.microsoft.com/office/powerpoint/2010/main" val="180575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6-09-24 08.12.06.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575" y="-781050"/>
            <a:ext cx="10271760" cy="6419850"/>
          </a:xfrm>
          <a:prstGeom prst="rect">
            <a:avLst/>
          </a:prstGeom>
        </p:spPr>
      </p:pic>
      <p:sp>
        <p:nvSpPr>
          <p:cNvPr id="2" name="Title 1"/>
          <p:cNvSpPr>
            <a:spLocks noGrp="1"/>
          </p:cNvSpPr>
          <p:nvPr>
            <p:ph type="ctrTitle"/>
          </p:nvPr>
        </p:nvSpPr>
        <p:spPr>
          <a:xfrm>
            <a:off x="1219200" y="3680026"/>
            <a:ext cx="5829300" cy="1102519"/>
          </a:xfrm>
        </p:spPr>
        <p:txBody>
          <a:bodyPr/>
          <a:lstStyle/>
          <a:p>
            <a:r>
              <a:rPr lang="en-US" dirty="0">
                <a:solidFill>
                  <a:srgbClr val="FDAA09"/>
                </a:solidFill>
                <a:latin typeface="Helvetica Neue"/>
              </a:rPr>
              <a:t>The Gun Violence Database</a:t>
            </a:r>
          </a:p>
        </p:txBody>
      </p:sp>
      <p:sp>
        <p:nvSpPr>
          <p:cNvPr id="5" name="Subtitle 4"/>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1767262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rPr lang="en-US"/>
              <a:t>Information Extraction</a:t>
            </a:r>
            <a:endParaRPr dirty="0"/>
          </a:p>
        </p:txBody>
      </p:sp>
      <p:grpSp>
        <p:nvGrpSpPr>
          <p:cNvPr id="163" name="Group 163"/>
          <p:cNvGrpSpPr/>
          <p:nvPr/>
        </p:nvGrpSpPr>
        <p:grpSpPr>
          <a:xfrm>
            <a:off x="1340895" y="949712"/>
            <a:ext cx="3376985" cy="3102196"/>
            <a:chOff x="0" y="0"/>
            <a:chExt cx="4502644" cy="4136260"/>
          </a:xfrm>
        </p:grpSpPr>
        <p:sp>
          <p:nvSpPr>
            <p:cNvPr id="160" name="Shape 160"/>
            <p:cNvSpPr/>
            <p:nvPr/>
          </p:nvSpPr>
          <p:spPr>
            <a:xfrm>
              <a:off x="63469" y="843468"/>
              <a:ext cx="4375704" cy="31816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noAutofit/>
            </a:bodyPr>
            <a:lstStyle/>
            <a:p>
              <a:pPr algn="just" defTabSz="438150">
                <a:defRPr sz="1600">
                  <a:latin typeface="Helvetica Light"/>
                  <a:ea typeface="Helvetica Light"/>
                  <a:cs typeface="Helvetica Light"/>
                  <a:sym typeface="Helvetica Light"/>
                </a:defRPr>
              </a:pPr>
              <a:r>
                <a:rPr sz="1200" dirty="0"/>
                <a:t>Three seconds. On a dashcam video clock, that's the amount of time between the moment when two officers have their guns drawn and the point when Laquan McDonald falls to the ground. The video, released to the public for the first time late Tuesday, is a key piece of evidence in a case that's </a:t>
              </a:r>
              <a:r>
                <a:rPr sz="1200" u="sng" dirty="0"/>
                <a:t>sparked</a:t>
              </a:r>
              <a:r>
                <a:rPr sz="1200" dirty="0"/>
                <a:t> protests in Chicago and has landed an officer behind bars. The 17-year-old McDonald was </a:t>
              </a:r>
              <a:r>
                <a:rPr sz="1200" u="sng" dirty="0"/>
                <a:t>shot</a:t>
              </a:r>
              <a:r>
                <a:rPr sz="1200" dirty="0"/>
                <a:t> 16 times on that day the video shows in October 2014. Chicago police Officer Jason Van Dyke was </a:t>
              </a:r>
              <a:r>
                <a:rPr sz="1200" u="sng" dirty="0"/>
                <a:t>charged</a:t>
              </a:r>
              <a:r>
                <a:rPr sz="1200" dirty="0"/>
                <a:t> Tuesday with first-degree murder….</a:t>
              </a:r>
            </a:p>
          </p:txBody>
        </p:sp>
        <p:sp>
          <p:nvSpPr>
            <p:cNvPr id="161" name="Shape 161"/>
            <p:cNvSpPr/>
            <p:nvPr/>
          </p:nvSpPr>
          <p:spPr>
            <a:xfrm>
              <a:off x="0" y="58875"/>
              <a:ext cx="4502644" cy="4077385"/>
            </a:xfrm>
            <a:prstGeom prst="rect">
              <a:avLst/>
            </a:prstGeom>
            <a:noFill/>
            <a:ln w="12700" cap="flat">
              <a:solidFill>
                <a:srgbClr val="85888D"/>
              </a:solidFill>
              <a:prstDash val="solid"/>
              <a:miter lim="400000"/>
            </a:ln>
            <a:effectLst/>
          </p:spPr>
          <p:txBody>
            <a:bodyPr wrap="square" lIns="28575" tIns="28575" rIns="28575" bIns="28575" numCol="1" anchor="ctr">
              <a:noAutofit/>
            </a:bodyPr>
            <a:lstStyle/>
            <a:p>
              <a:pPr algn="ctr" defTabSz="438150">
                <a:defRPr sz="2200">
                  <a:latin typeface="Helvetica Light"/>
                  <a:ea typeface="Helvetica Light"/>
                  <a:cs typeface="Helvetica Light"/>
                  <a:sym typeface="Helvetica Light"/>
                </a:defRPr>
              </a:pPr>
              <a:endParaRPr sz="1650"/>
            </a:p>
          </p:txBody>
        </p:sp>
        <p:sp>
          <p:nvSpPr>
            <p:cNvPr id="162" name="Shape 162"/>
            <p:cNvSpPr/>
            <p:nvPr/>
          </p:nvSpPr>
          <p:spPr>
            <a:xfrm>
              <a:off x="152335" y="0"/>
              <a:ext cx="4197973" cy="10985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noAutofit/>
            </a:bodyPr>
            <a:lstStyle>
              <a:lvl1pPr defTabSz="584200">
                <a:defRPr sz="1600" b="1">
                  <a:latin typeface="+mj-lt"/>
                  <a:ea typeface="+mj-ea"/>
                  <a:cs typeface="+mj-cs"/>
                  <a:sym typeface="Helvetica"/>
                </a:defRPr>
              </a:lvl1pPr>
            </a:lstStyle>
            <a:p>
              <a:r>
                <a:rPr sz="1200"/>
                <a:t>Chicago Police release Laquan McDonald shooting video | National News</a:t>
              </a:r>
            </a:p>
          </p:txBody>
        </p:sp>
      </p:grpSp>
      <p:graphicFrame>
        <p:nvGraphicFramePr>
          <p:cNvPr id="164" name="Table 164"/>
          <p:cNvGraphicFramePr/>
          <p:nvPr/>
        </p:nvGraphicFramePr>
        <p:xfrm>
          <a:off x="4820045" y="1411793"/>
          <a:ext cx="2942339" cy="1584322"/>
        </p:xfrm>
        <a:graphic>
          <a:graphicData uri="http://schemas.openxmlformats.org/drawingml/2006/table">
            <a:tbl>
              <a:tblPr/>
              <a:tblGrid>
                <a:gridCol w="1192147">
                  <a:extLst>
                    <a:ext uri="{9D8B030D-6E8A-4147-A177-3AD203B41FA5}">
                      <a16:colId xmlns:a16="http://schemas.microsoft.com/office/drawing/2014/main" val="20000"/>
                    </a:ext>
                  </a:extLst>
                </a:gridCol>
                <a:gridCol w="1750192">
                  <a:extLst>
                    <a:ext uri="{9D8B030D-6E8A-4147-A177-3AD203B41FA5}">
                      <a16:colId xmlns:a16="http://schemas.microsoft.com/office/drawing/2014/main" val="20001"/>
                    </a:ext>
                  </a:extLst>
                </a:gridCol>
              </a:tblGrid>
              <a:tr h="285750">
                <a:tc gridSpan="2">
                  <a:txBody>
                    <a:bodyPr/>
                    <a:lstStyle/>
                    <a:p>
                      <a:pPr algn="ctr" defTabSz="584200">
                        <a:defRPr sz="1800"/>
                      </a:pPr>
                      <a:r>
                        <a:rPr sz="1500">
                          <a:latin typeface="Helvetica Light"/>
                          <a:ea typeface="Helvetica Light"/>
                          <a:cs typeface="Helvetica Light"/>
                          <a:sym typeface="Helvetica Light"/>
                        </a:rPr>
                        <a:t>Person #1014</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24643">
                <a:tc>
                  <a:txBody>
                    <a:bodyPr/>
                    <a:lstStyle/>
                    <a:p>
                      <a:pPr algn="l" defTabSz="914400">
                        <a:defRPr sz="1800"/>
                      </a:pPr>
                      <a:r>
                        <a:rPr sz="1500">
                          <a:latin typeface="Helvetica Light"/>
                          <a:ea typeface="Helvetica Light"/>
                          <a:cs typeface="Helvetica Light"/>
                          <a:sym typeface="Helvetica Light"/>
                        </a:rPr>
                        <a:t>Name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Laquan 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24643">
                <a:tc>
                  <a:txBody>
                    <a:bodyPr/>
                    <a:lstStyle/>
                    <a:p>
                      <a:pPr algn="l" defTabSz="914400">
                        <a:defRPr sz="1800"/>
                      </a:pPr>
                      <a:r>
                        <a:rPr sz="1500">
                          <a:latin typeface="Helvetica Light"/>
                          <a:ea typeface="Helvetica Light"/>
                          <a:cs typeface="Helvetica Light"/>
                          <a:sym typeface="Helvetica Light"/>
                        </a:rPr>
                        <a:t>Gender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24643">
                <a:tc>
                  <a:txBody>
                    <a:bodyPr/>
                    <a:lstStyle/>
                    <a:p>
                      <a:pPr algn="l" defTabSz="914400">
                        <a:defRPr sz="1800"/>
                      </a:pPr>
                      <a:r>
                        <a:rPr sz="1500">
                          <a:latin typeface="Helvetica Light"/>
                          <a:ea typeface="Helvetica Light"/>
                          <a:cs typeface="Helvetica Light"/>
                          <a:sym typeface="Helvetica Light"/>
                        </a:rPr>
                        <a:t>Age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24643">
                <a:tc>
                  <a:txBody>
                    <a:bodyPr/>
                    <a:lstStyle/>
                    <a:p>
                      <a:pPr algn="l" defTabSz="914400">
                        <a:defRPr sz="1800"/>
                      </a:pPr>
                      <a:r>
                        <a:rPr sz="1500">
                          <a:latin typeface="Helvetica Light"/>
                          <a:ea typeface="Helvetica Light"/>
                          <a:cs typeface="Helvetica Light"/>
                          <a:sym typeface="Helvetica Light"/>
                        </a:rPr>
                        <a:t>Race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bl>
          </a:graphicData>
        </a:graphic>
      </p:graphicFrame>
      <p:graphicFrame>
        <p:nvGraphicFramePr>
          <p:cNvPr id="165" name="Table 165"/>
          <p:cNvGraphicFramePr/>
          <p:nvPr/>
        </p:nvGraphicFramePr>
        <p:xfrm>
          <a:off x="4820045" y="2983665"/>
          <a:ext cx="2951864" cy="2035875"/>
        </p:xfrm>
        <a:graphic>
          <a:graphicData uri="http://schemas.openxmlformats.org/drawingml/2006/table">
            <a:tbl>
              <a:tblPr/>
              <a:tblGrid>
                <a:gridCol w="1241240">
                  <a:extLst>
                    <a:ext uri="{9D8B030D-6E8A-4147-A177-3AD203B41FA5}">
                      <a16:colId xmlns:a16="http://schemas.microsoft.com/office/drawing/2014/main" val="20000"/>
                    </a:ext>
                  </a:extLst>
                </a:gridCol>
                <a:gridCol w="1710624">
                  <a:extLst>
                    <a:ext uri="{9D8B030D-6E8A-4147-A177-3AD203B41FA5}">
                      <a16:colId xmlns:a16="http://schemas.microsoft.com/office/drawing/2014/main" val="20001"/>
                    </a:ext>
                  </a:extLst>
                </a:gridCol>
              </a:tblGrid>
              <a:tr h="285750">
                <a:tc gridSpan="2">
                  <a:txBody>
                    <a:bodyPr/>
                    <a:lstStyle/>
                    <a:p>
                      <a:pPr algn="ctr" defTabSz="584200">
                        <a:defRPr sz="1800"/>
                      </a:pPr>
                      <a:r>
                        <a:rPr sz="1500" dirty="0">
                          <a:latin typeface="Helvetica Light"/>
                          <a:ea typeface="Helvetica Light"/>
                          <a:cs typeface="Helvetica Light"/>
                          <a:sym typeface="Helvetica Light"/>
                        </a:rPr>
                        <a:t>Incident #1053</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50025">
                <a:tc>
                  <a:txBody>
                    <a:bodyPr/>
                    <a:lstStyle/>
                    <a:p>
                      <a:pPr algn="l" defTabSz="914400">
                        <a:defRPr sz="1800"/>
                      </a:pPr>
                      <a:r>
                        <a:rPr sz="1500">
                          <a:latin typeface="Helvetica Light"/>
                          <a:ea typeface="Helvetica Light"/>
                          <a:cs typeface="Helvetica Light"/>
                          <a:sym typeface="Helvetica Light"/>
                        </a:rPr>
                        <a:t>City</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50025">
                <a:tc>
                  <a:txBody>
                    <a:bodyPr/>
                    <a:lstStyle/>
                    <a:p>
                      <a:pPr algn="l" defTabSz="914400">
                        <a:defRPr sz="1800"/>
                      </a:pPr>
                      <a:r>
                        <a:rPr sz="1500">
                          <a:latin typeface="Helvetica Light"/>
                          <a:ea typeface="Helvetica Light"/>
                          <a:cs typeface="Helvetica Light"/>
                          <a:sym typeface="Helvetica Light"/>
                        </a:rPr>
                        <a:t>Date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50025">
                <a:tc>
                  <a:txBody>
                    <a:bodyPr/>
                    <a:lstStyle/>
                    <a:p>
                      <a:pPr algn="l" defTabSz="914400">
                        <a:defRPr sz="1800"/>
                      </a:pPr>
                      <a:r>
                        <a:rPr sz="1500" dirty="0">
                          <a:latin typeface="Helvetica Light"/>
                          <a:ea typeface="Helvetica Light"/>
                          <a:cs typeface="Helvetica Light"/>
                          <a:sym typeface="Helvetica Light"/>
                        </a:rPr>
                        <a:t>Shooter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50025">
                <a:tc>
                  <a:txBody>
                    <a:bodyPr/>
                    <a:lstStyle/>
                    <a:p>
                      <a:pPr algn="l" defTabSz="914400">
                        <a:defRPr sz="1800"/>
                      </a:pPr>
                      <a:r>
                        <a:rPr sz="1500" dirty="0">
                          <a:latin typeface="Helvetica Light"/>
                          <a:ea typeface="Helvetica Light"/>
                          <a:cs typeface="Helvetica Light"/>
                          <a:sym typeface="Helvetica Light"/>
                        </a:rPr>
                        <a:t>Victim</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r h="350025">
                <a:tc>
                  <a:txBody>
                    <a:bodyPr/>
                    <a:lstStyle/>
                    <a:p>
                      <a:pPr algn="l" defTabSz="914400">
                        <a:defRPr sz="1800"/>
                      </a:pPr>
                      <a:r>
                        <a:rPr sz="1500" dirty="0">
                          <a:latin typeface="Helvetica Light"/>
                          <a:ea typeface="Helvetica Light"/>
                          <a:cs typeface="Helvetica Light"/>
                          <a:sym typeface="Helvetica Light"/>
                        </a:rPr>
                        <a:t>Victim Killed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67" name="Shape 167"/>
          <p:cNvSpPr/>
          <p:nvPr/>
        </p:nvSpPr>
        <p:spPr>
          <a:xfrm>
            <a:off x="4043980" y="2955091"/>
            <a:ext cx="464646"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sz="1800"/>
          </a:p>
        </p:txBody>
      </p:sp>
      <p:sp>
        <p:nvSpPr>
          <p:cNvPr id="168" name="Shape 168"/>
          <p:cNvSpPr/>
          <p:nvPr/>
        </p:nvSpPr>
        <p:spPr>
          <a:xfrm>
            <a:off x="1143000" y="4159883"/>
            <a:ext cx="3677046" cy="36933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marL="135355" indent="-135355">
              <a:buSzPct val="100000"/>
              <a:buChar char="•"/>
            </a:pPr>
            <a:endParaRPr sz="1800" dirty="0"/>
          </a:p>
        </p:txBody>
      </p:sp>
      <p:sp>
        <p:nvSpPr>
          <p:cNvPr id="169" name="Shape 169"/>
          <p:cNvSpPr/>
          <p:nvPr/>
        </p:nvSpPr>
        <p:spPr>
          <a:xfrm>
            <a:off x="2797064" y="2955091"/>
            <a:ext cx="1027673"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sz="1800"/>
          </a:p>
        </p:txBody>
      </p:sp>
    </p:spTree>
    <p:extLst>
      <p:ext uri="{BB962C8B-B14F-4D97-AF65-F5344CB8AC3E}">
        <p14:creationId xmlns:p14="http://schemas.microsoft.com/office/powerpoint/2010/main" val="143465818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learn?</a:t>
            </a:r>
          </a:p>
        </p:txBody>
      </p:sp>
      <p:sp>
        <p:nvSpPr>
          <p:cNvPr id="3" name="Content Placeholder 2"/>
          <p:cNvSpPr>
            <a:spLocks noGrp="1"/>
          </p:cNvSpPr>
          <p:nvPr>
            <p:ph idx="1"/>
          </p:nvPr>
        </p:nvSpPr>
        <p:spPr/>
        <p:txBody>
          <a:bodyPr/>
          <a:lstStyle/>
          <a:p>
            <a:r>
              <a:rPr lang="en-US" dirty="0"/>
              <a:t>This will be a survey class in natural language processing</a:t>
            </a:r>
          </a:p>
          <a:p>
            <a:r>
              <a:rPr lang="en-US" dirty="0"/>
              <a:t>Focus will be programming assignments for hands-on learning</a:t>
            </a:r>
          </a:p>
          <a:p>
            <a:r>
              <a:rPr lang="en-US" dirty="0"/>
              <a:t>Topics will include things like</a:t>
            </a:r>
          </a:p>
          <a:p>
            <a:pPr lvl="1"/>
            <a:r>
              <a:rPr lang="en-US" dirty="0"/>
              <a:t>Sentiment analysis</a:t>
            </a:r>
          </a:p>
          <a:p>
            <a:pPr lvl="1"/>
            <a:r>
              <a:rPr lang="en-US" dirty="0"/>
              <a:t>Vector space semantics</a:t>
            </a:r>
          </a:p>
          <a:p>
            <a:pPr lvl="1"/>
            <a:r>
              <a:rPr lang="en-US" dirty="0"/>
              <a:t>Machine translation </a:t>
            </a:r>
          </a:p>
          <a:p>
            <a:pPr lvl="1"/>
            <a:r>
              <a:rPr lang="en-US" dirty="0"/>
              <a:t>Information extraction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403537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textbook </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14</a:t>
            </a:fld>
            <a:endParaRPr lang="en-US"/>
          </a:p>
        </p:txBody>
      </p:sp>
      <p:pic>
        <p:nvPicPr>
          <p:cNvPr id="5" name="Picture 4"/>
          <p:cNvPicPr>
            <a:picLocks noChangeAspect="1"/>
          </p:cNvPicPr>
          <p:nvPr/>
        </p:nvPicPr>
        <p:blipFill>
          <a:blip r:embed="rId2"/>
          <a:stretch>
            <a:fillRect/>
          </a:stretch>
        </p:blipFill>
        <p:spPr>
          <a:xfrm>
            <a:off x="1295400" y="1131404"/>
            <a:ext cx="2929425" cy="3867150"/>
          </a:xfrm>
          <a:prstGeom prst="rect">
            <a:avLst/>
          </a:prstGeom>
        </p:spPr>
      </p:pic>
      <p:sp>
        <p:nvSpPr>
          <p:cNvPr id="6" name="TextBox 5"/>
          <p:cNvSpPr txBox="1"/>
          <p:nvPr/>
        </p:nvSpPr>
        <p:spPr>
          <a:xfrm>
            <a:off x="4724400" y="1200150"/>
            <a:ext cx="4038600" cy="2862322"/>
          </a:xfrm>
          <a:prstGeom prst="rect">
            <a:avLst/>
          </a:prstGeom>
          <a:noFill/>
        </p:spPr>
        <p:txBody>
          <a:bodyPr wrap="square" rtlCol="0">
            <a:spAutoFit/>
          </a:bodyPr>
          <a:lstStyle/>
          <a:p>
            <a:r>
              <a:rPr lang="en-US" sz="1800" dirty="0">
                <a:latin typeface="+mn-lt"/>
              </a:rPr>
              <a:t>Don’t buy this book!</a:t>
            </a:r>
          </a:p>
          <a:p>
            <a:endParaRPr lang="en-US" sz="1800" dirty="0">
              <a:latin typeface="+mn-lt"/>
            </a:endParaRPr>
          </a:p>
          <a:p>
            <a:r>
              <a:rPr lang="en-US" sz="1800" dirty="0">
                <a:latin typeface="+mn-lt"/>
              </a:rPr>
              <a:t>The Authors are releasing free draft chapters of their updated 3</a:t>
            </a:r>
            <a:r>
              <a:rPr lang="en-US" sz="1800" baseline="30000" dirty="0">
                <a:latin typeface="+mn-lt"/>
              </a:rPr>
              <a:t>rd</a:t>
            </a:r>
            <a:r>
              <a:rPr lang="en-US" sz="1800" dirty="0">
                <a:latin typeface="+mn-lt"/>
              </a:rPr>
              <a:t> edition.</a:t>
            </a:r>
          </a:p>
          <a:p>
            <a:endParaRPr lang="en-US" sz="1800" dirty="0">
              <a:latin typeface="+mn-lt"/>
            </a:endParaRPr>
          </a:p>
          <a:p>
            <a:r>
              <a:rPr lang="en-US" sz="1800" dirty="0">
                <a:latin typeface="+mn-lt"/>
                <a:hlinkClick r:id="rId3"/>
              </a:rPr>
              <a:t>https://web.stanford.edu/~jurafsky/slp3/</a:t>
            </a:r>
            <a:endParaRPr lang="en-US" sz="1800" dirty="0">
              <a:latin typeface="+mn-lt"/>
            </a:endParaRPr>
          </a:p>
          <a:p>
            <a:endParaRPr lang="en-US" sz="1800" dirty="0">
              <a:latin typeface="+mn-lt"/>
            </a:endParaRPr>
          </a:p>
          <a:p>
            <a:r>
              <a:rPr lang="en-US" sz="1800" dirty="0">
                <a:latin typeface="+mn-lt"/>
              </a:rPr>
              <a:t>We will use the draft 3</a:t>
            </a:r>
            <a:r>
              <a:rPr lang="en-US" sz="1800" baseline="30000" dirty="0">
                <a:latin typeface="+mn-lt"/>
              </a:rPr>
              <a:t>rd</a:t>
            </a:r>
            <a:r>
              <a:rPr lang="en-US" sz="1800" dirty="0">
                <a:latin typeface="+mn-lt"/>
              </a:rPr>
              <a:t> edition as our course textbook, along with required reading of research papers.</a:t>
            </a:r>
          </a:p>
        </p:txBody>
      </p:sp>
    </p:spTree>
    <p:extLst>
      <p:ext uri="{BB962C8B-B14F-4D97-AF65-F5344CB8AC3E}">
        <p14:creationId xmlns:p14="http://schemas.microsoft.com/office/powerpoint/2010/main" val="19585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Grading</a:t>
            </a:r>
          </a:p>
        </p:txBody>
      </p:sp>
      <p:sp>
        <p:nvSpPr>
          <p:cNvPr id="3" name="Content Placeholder 2"/>
          <p:cNvSpPr>
            <a:spLocks noGrp="1"/>
          </p:cNvSpPr>
          <p:nvPr>
            <p:ph idx="1"/>
          </p:nvPr>
        </p:nvSpPr>
        <p:spPr/>
        <p:txBody>
          <a:bodyPr/>
          <a:lstStyle/>
          <a:p>
            <a:r>
              <a:rPr lang="en-US" dirty="0"/>
              <a:t>Weekly programming assignments</a:t>
            </a:r>
          </a:p>
          <a:p>
            <a:r>
              <a:rPr lang="en-US" dirty="0"/>
              <a:t>Short quizzes on the assigned readings</a:t>
            </a:r>
          </a:p>
          <a:p>
            <a:r>
              <a:rPr lang="en-US" dirty="0"/>
              <a:t>Self-designed final project</a:t>
            </a:r>
          </a:p>
          <a:p>
            <a:r>
              <a:rPr lang="en-US" dirty="0"/>
              <a:t>No final exam or midterm</a:t>
            </a:r>
          </a:p>
          <a:p>
            <a:endParaRPr lang="en-US" dirty="0"/>
          </a:p>
          <a:p>
            <a:r>
              <a:rPr lang="en-US" dirty="0"/>
              <a:t>All homework assignments can be done in pairs, except for HW1</a:t>
            </a:r>
          </a:p>
          <a:p>
            <a:r>
              <a:rPr lang="en-US" dirty="0"/>
              <a:t>Final project will be teams of ~4-5 </a:t>
            </a:r>
          </a:p>
          <a:p>
            <a:r>
              <a:rPr lang="en-US" dirty="0"/>
              <a:t>5 free late days for the term (1 minute - 24 hours = 1 day late)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15</a:t>
            </a:fld>
            <a:endParaRPr lang="en-US"/>
          </a:p>
        </p:txBody>
      </p:sp>
    </p:spTree>
    <p:extLst>
      <p:ext uri="{BB962C8B-B14F-4D97-AF65-F5344CB8AC3E}">
        <p14:creationId xmlns:p14="http://schemas.microsoft.com/office/powerpoint/2010/main" val="207799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dirty="0">
                <a:latin typeface="Calibri (Headings)"/>
                <a:cs typeface="Calibri (Headings)"/>
              </a:rPr>
              <a:t>Text Classification and Sentiment Analysis</a:t>
            </a:r>
            <a:endParaRPr lang="en-US" sz="4000" dirty="0">
              <a:latin typeface="Calibri (Headings)"/>
              <a:ea typeface="ＭＳ Ｐゴシック" charset="0"/>
              <a:cs typeface="Calibri (Headings)"/>
            </a:endParaRPr>
          </a:p>
        </p:txBody>
      </p:sp>
      <p:sp>
        <p:nvSpPr>
          <p:cNvPr id="2" name="Rectangle 1"/>
          <p:cNvSpPr/>
          <p:nvPr/>
        </p:nvSpPr>
        <p:spPr>
          <a:xfrm>
            <a:off x="4267200" y="3257550"/>
            <a:ext cx="5791200" cy="1631216"/>
          </a:xfrm>
          <a:prstGeom prst="rect">
            <a:avLst/>
          </a:prstGeom>
        </p:spPr>
        <p:txBody>
          <a:bodyPr wrap="square">
            <a:spAutoFit/>
          </a:bodyPr>
          <a:lstStyle/>
          <a:p>
            <a:r>
              <a:rPr lang="en-US" sz="2000" dirty="0">
                <a:solidFill>
                  <a:srgbClr val="000000"/>
                </a:solidFill>
                <a:latin typeface="helvetica neue" charset="0"/>
              </a:rPr>
              <a:t>Slides from </a:t>
            </a:r>
            <a:r>
              <a:rPr lang="en-US" sz="2000" b="1" dirty="0"/>
              <a:t>Speech and Language Processing (3rd ed. draft) </a:t>
            </a:r>
            <a:r>
              <a:rPr lang="en-US" sz="2000" dirty="0"/>
              <a:t>by</a:t>
            </a:r>
            <a:br>
              <a:rPr lang="en-US" sz="2000" b="1" dirty="0"/>
            </a:br>
            <a:r>
              <a:rPr lang="en-US" sz="2000" b="1" dirty="0">
                <a:hlinkClick r:id="rId3"/>
              </a:rPr>
              <a:t>Dan Jurafsky</a:t>
            </a:r>
            <a:r>
              <a:rPr lang="en-US" sz="2000" b="1" dirty="0"/>
              <a:t> and </a:t>
            </a:r>
            <a:r>
              <a:rPr lang="en-US" sz="2000" b="1" dirty="0">
                <a:hlinkClick r:id="rId4"/>
              </a:rPr>
              <a:t>James H. Martin</a:t>
            </a:r>
            <a:endParaRPr lang="en-US" sz="2000" b="1" dirty="0"/>
          </a:p>
          <a:p>
            <a:br>
              <a:rPr lang="en-US" sz="2000" dirty="0"/>
            </a:br>
            <a:endParaRPr lang="en-US" sz="2000" dirty="0">
              <a:solidFill>
                <a:srgbClr val="000000"/>
              </a:solidFill>
              <a:latin typeface="helvetica neue" charset="0"/>
            </a:endParaRPr>
          </a:p>
        </p:txBody>
      </p:sp>
    </p:spTree>
    <p:extLst>
      <p:ext uri="{BB962C8B-B14F-4D97-AF65-F5344CB8AC3E}">
        <p14:creationId xmlns:p14="http://schemas.microsoft.com/office/powerpoint/2010/main" val="103788263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1352550"/>
            <a:ext cx="7924800" cy="3333750"/>
          </a:xfrm>
        </p:spPr>
        <p:txBody>
          <a:bodyPr/>
          <a:lstStyle/>
          <a:p>
            <a:r>
              <a:rPr lang="en-US" dirty="0"/>
              <a:t>unbelievably disappointing </a:t>
            </a:r>
          </a:p>
          <a:p>
            <a:r>
              <a:rPr lang="en-US" dirty="0"/>
              <a:t>Full of zany characters and richly applied satire, and some great plot twists</a:t>
            </a:r>
          </a:p>
          <a:p>
            <a:r>
              <a:rPr lang="en-US" dirty="0"/>
              <a:t> this is the greatest screwball comedy ever filmed</a:t>
            </a:r>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17</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a:t>What is the subject of this article?</a:t>
            </a:r>
          </a:p>
        </p:txBody>
      </p:sp>
      <p:sp>
        <p:nvSpPr>
          <p:cNvPr id="3" name="Content Placeholder 2"/>
          <p:cNvSpPr>
            <a:spLocks noGrp="1"/>
          </p:cNvSpPr>
          <p:nvPr>
            <p:ph idx="1"/>
          </p:nvPr>
        </p:nvSpPr>
        <p:spPr>
          <a:xfrm>
            <a:off x="4876800" y="175260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995" y="197459"/>
            <a:ext cx="7467600" cy="742950"/>
          </a:xfrm>
        </p:spPr>
        <p:txBody>
          <a:bodyPr>
            <a:normAutofit/>
          </a:bodyPr>
          <a:lstStyle/>
          <a:p>
            <a:pPr algn="ctr"/>
            <a:r>
              <a:rPr lang="en-US" dirty="0"/>
              <a:t>Classify User Attributes Using Their Tweets</a:t>
            </a:r>
          </a:p>
        </p:txBody>
      </p:sp>
      <p:pic>
        <p:nvPicPr>
          <p:cNvPr id="9" name="Picture 8"/>
          <p:cNvPicPr>
            <a:picLocks noChangeAspect="1"/>
          </p:cNvPicPr>
          <p:nvPr/>
        </p:nvPicPr>
        <p:blipFill>
          <a:blip r:embed="rId3"/>
          <a:stretch>
            <a:fillRect/>
          </a:stretch>
        </p:blipFill>
        <p:spPr>
          <a:xfrm>
            <a:off x="1898651" y="2909020"/>
            <a:ext cx="3440240" cy="1060790"/>
          </a:xfrm>
          <a:prstGeom prst="rect">
            <a:avLst/>
          </a:prstGeom>
        </p:spPr>
      </p:pic>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3541" y="1036874"/>
            <a:ext cx="3435350" cy="860438"/>
          </a:xfrm>
          <a:prstGeom prst="rect">
            <a:avLst/>
          </a:prstGeom>
        </p:spPr>
      </p:pic>
      <p:pic>
        <p:nvPicPr>
          <p:cNvPr id="12" name="Picture 11"/>
          <p:cNvPicPr>
            <a:picLocks noChangeAspect="1"/>
          </p:cNvPicPr>
          <p:nvPr/>
        </p:nvPicPr>
        <p:blipFill>
          <a:blip r:embed="rId5"/>
          <a:stretch>
            <a:fillRect/>
          </a:stretch>
        </p:blipFill>
        <p:spPr>
          <a:xfrm>
            <a:off x="1877485" y="3785451"/>
            <a:ext cx="3440240" cy="1162483"/>
          </a:xfrm>
          <a:prstGeom prst="rect">
            <a:avLst/>
          </a:prstGeom>
        </p:spPr>
      </p:pic>
      <p:pic>
        <p:nvPicPr>
          <p:cNvPr id="13" name="Picture 1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37801" y="1391221"/>
            <a:ext cx="281883" cy="562788"/>
          </a:xfrm>
          <a:prstGeom prst="rect">
            <a:avLst/>
          </a:prstGeom>
        </p:spPr>
      </p:pic>
      <p:pic>
        <p:nvPicPr>
          <p:cNvPr id="14" name="Picture 1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703169" y="1391221"/>
            <a:ext cx="214934" cy="549701"/>
          </a:xfrm>
          <a:prstGeom prst="rect">
            <a:avLst/>
          </a:prstGeom>
        </p:spPr>
      </p:pic>
      <p:pic>
        <p:nvPicPr>
          <p:cNvPr id="15" name="Picture 14"/>
          <p:cNvPicPr>
            <a:picLocks noChangeAspect="1"/>
          </p:cNvPicPr>
          <p:nvPr/>
        </p:nvPicPr>
        <p:blipFill>
          <a:blip r:embed="rId8"/>
          <a:stretch>
            <a:fillRect/>
          </a:stretch>
        </p:blipFill>
        <p:spPr>
          <a:xfrm>
            <a:off x="6617214" y="3261489"/>
            <a:ext cx="544732" cy="532064"/>
          </a:xfrm>
          <a:prstGeom prst="rect">
            <a:avLst/>
          </a:prstGeom>
        </p:spPr>
      </p:pic>
      <p:pic>
        <p:nvPicPr>
          <p:cNvPr id="16" name="Picture 15"/>
          <p:cNvPicPr>
            <a:picLocks noChangeAspect="1"/>
          </p:cNvPicPr>
          <p:nvPr/>
        </p:nvPicPr>
        <p:blipFill>
          <a:blip r:embed="rId9"/>
          <a:stretch>
            <a:fillRect/>
          </a:stretch>
        </p:blipFill>
        <p:spPr>
          <a:xfrm>
            <a:off x="5658359" y="3313819"/>
            <a:ext cx="551505" cy="479734"/>
          </a:xfrm>
          <a:prstGeom prst="rect">
            <a:avLst/>
          </a:prstGeom>
        </p:spPr>
      </p:pic>
      <p:sp>
        <p:nvSpPr>
          <p:cNvPr id="6" name="TextBox 5"/>
          <p:cNvSpPr txBox="1"/>
          <p:nvPr/>
        </p:nvSpPr>
        <p:spPr>
          <a:xfrm>
            <a:off x="1903542" y="1087091"/>
            <a:ext cx="1537405" cy="369332"/>
          </a:xfrm>
          <a:prstGeom prst="rect">
            <a:avLst/>
          </a:prstGeom>
          <a:solidFill>
            <a:schemeClr val="bg1"/>
          </a:solidFill>
        </p:spPr>
        <p:txBody>
          <a:bodyPr wrap="square" rtlCol="0">
            <a:spAutoFit/>
          </a:bodyPr>
          <a:lstStyle/>
          <a:p>
            <a:endParaRPr lang="en-US" sz="1800" dirty="0"/>
          </a:p>
        </p:txBody>
      </p:sp>
      <p:sp>
        <p:nvSpPr>
          <p:cNvPr id="17" name="TextBox 16"/>
          <p:cNvSpPr txBox="1"/>
          <p:nvPr/>
        </p:nvSpPr>
        <p:spPr>
          <a:xfrm>
            <a:off x="1898651" y="2919416"/>
            <a:ext cx="1537405" cy="369332"/>
          </a:xfrm>
          <a:prstGeom prst="rect">
            <a:avLst/>
          </a:prstGeom>
          <a:solidFill>
            <a:schemeClr val="bg1"/>
          </a:solidFill>
        </p:spPr>
        <p:txBody>
          <a:bodyPr wrap="square" rtlCol="0">
            <a:spAutoFit/>
          </a:bodyPr>
          <a:lstStyle/>
          <a:p>
            <a:endParaRPr lang="en-US" sz="1800" dirty="0"/>
          </a:p>
        </p:txBody>
      </p:sp>
      <p:sp>
        <p:nvSpPr>
          <p:cNvPr id="18" name="TextBox 17"/>
          <p:cNvSpPr txBox="1"/>
          <p:nvPr/>
        </p:nvSpPr>
        <p:spPr>
          <a:xfrm>
            <a:off x="1940986" y="3821650"/>
            <a:ext cx="1537405" cy="369332"/>
          </a:xfrm>
          <a:prstGeom prst="rect">
            <a:avLst/>
          </a:prstGeom>
          <a:solidFill>
            <a:schemeClr val="bg1"/>
          </a:solidFill>
        </p:spPr>
        <p:txBody>
          <a:bodyPr wrap="square" rtlCol="0">
            <a:spAutoFit/>
          </a:bodyPr>
          <a:lstStyle/>
          <a:p>
            <a:endParaRPr lang="en-US" sz="1800" dirty="0"/>
          </a:p>
        </p:txBody>
      </p:sp>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636783" y="4189418"/>
            <a:ext cx="573617" cy="737855"/>
          </a:xfrm>
          <a:prstGeom prst="rect">
            <a:avLst/>
          </a:prstGeom>
        </p:spPr>
      </p:pic>
      <p:pic>
        <p:nvPicPr>
          <p:cNvPr id="20" name="Picture 19"/>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6810636" y="4189419"/>
            <a:ext cx="371831" cy="686515"/>
          </a:xfrm>
          <a:prstGeom prst="rect">
            <a:avLst/>
          </a:prstGeom>
        </p:spPr>
      </p:pic>
      <p:sp>
        <p:nvSpPr>
          <p:cNvPr id="21" name="TextBox 20"/>
          <p:cNvSpPr txBox="1"/>
          <p:nvPr/>
        </p:nvSpPr>
        <p:spPr>
          <a:xfrm>
            <a:off x="6302086" y="4301237"/>
            <a:ext cx="335348" cy="507831"/>
          </a:xfrm>
          <a:prstGeom prst="rect">
            <a:avLst/>
          </a:prstGeom>
          <a:noFill/>
        </p:spPr>
        <p:txBody>
          <a:bodyPr wrap="none" rtlCol="0">
            <a:spAutoFit/>
          </a:bodyPr>
          <a:lstStyle/>
          <a:p>
            <a:r>
              <a:rPr lang="en-US" sz="2700" dirty="0">
                <a:latin typeface="Constantia"/>
                <a:cs typeface="Constantia"/>
              </a:rPr>
              <a:t>?</a:t>
            </a:r>
          </a:p>
        </p:txBody>
      </p:sp>
      <p:sp>
        <p:nvSpPr>
          <p:cNvPr id="22" name="TextBox 21"/>
          <p:cNvSpPr txBox="1"/>
          <p:nvPr/>
        </p:nvSpPr>
        <p:spPr>
          <a:xfrm>
            <a:off x="6294753" y="3313819"/>
            <a:ext cx="335348" cy="507831"/>
          </a:xfrm>
          <a:prstGeom prst="rect">
            <a:avLst/>
          </a:prstGeom>
          <a:noFill/>
        </p:spPr>
        <p:txBody>
          <a:bodyPr wrap="none" rtlCol="0">
            <a:spAutoFit/>
          </a:bodyPr>
          <a:lstStyle/>
          <a:p>
            <a:r>
              <a:rPr lang="en-US" sz="2700" dirty="0">
                <a:latin typeface="Constantia"/>
                <a:cs typeface="Constantia"/>
              </a:rPr>
              <a:t>?</a:t>
            </a:r>
          </a:p>
        </p:txBody>
      </p:sp>
      <p:sp>
        <p:nvSpPr>
          <p:cNvPr id="23" name="TextBox 22"/>
          <p:cNvSpPr txBox="1"/>
          <p:nvPr/>
        </p:nvSpPr>
        <p:spPr>
          <a:xfrm>
            <a:off x="6270272" y="1456174"/>
            <a:ext cx="335348" cy="507831"/>
          </a:xfrm>
          <a:prstGeom prst="rect">
            <a:avLst/>
          </a:prstGeom>
          <a:noFill/>
        </p:spPr>
        <p:txBody>
          <a:bodyPr wrap="none" rtlCol="0">
            <a:spAutoFit/>
          </a:bodyPr>
          <a:lstStyle/>
          <a:p>
            <a:r>
              <a:rPr lang="en-US" sz="2700" dirty="0">
                <a:latin typeface="Constantia"/>
                <a:cs typeface="Constantia"/>
              </a:rPr>
              <a:t>?</a:t>
            </a:r>
          </a:p>
        </p:txBody>
      </p:sp>
      <p:pic>
        <p:nvPicPr>
          <p:cNvPr id="24" name="Picture 23"/>
          <p:cNvPicPr>
            <a:picLocks noChangeAspect="1"/>
          </p:cNvPicPr>
          <p:nvPr/>
        </p:nvPicPr>
        <p:blipFill>
          <a:blip r:embed="rId12"/>
          <a:stretch>
            <a:fillRect/>
          </a:stretch>
        </p:blipFill>
        <p:spPr>
          <a:xfrm>
            <a:off x="1875320" y="1903195"/>
            <a:ext cx="3379259" cy="1042841"/>
          </a:xfrm>
          <a:prstGeom prst="rect">
            <a:avLst/>
          </a:prstGeom>
        </p:spPr>
      </p:pic>
      <p:sp>
        <p:nvSpPr>
          <p:cNvPr id="25" name="TextBox 24"/>
          <p:cNvSpPr txBox="1"/>
          <p:nvPr/>
        </p:nvSpPr>
        <p:spPr>
          <a:xfrm>
            <a:off x="1940986" y="1903196"/>
            <a:ext cx="1537405" cy="369332"/>
          </a:xfrm>
          <a:prstGeom prst="rect">
            <a:avLst/>
          </a:prstGeom>
          <a:solidFill>
            <a:schemeClr val="bg1"/>
          </a:solidFill>
        </p:spPr>
        <p:txBody>
          <a:bodyPr wrap="square" rtlCol="0">
            <a:spAutoFit/>
          </a:bodyPr>
          <a:lstStyle/>
          <a:p>
            <a:endParaRPr lang="en-US" sz="1800" dirty="0"/>
          </a:p>
        </p:txBody>
      </p:sp>
      <p:pic>
        <p:nvPicPr>
          <p:cNvPr id="26" name="Picture 25"/>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58359" y="2279584"/>
            <a:ext cx="469195" cy="769567"/>
          </a:xfrm>
          <a:prstGeom prst="rect">
            <a:avLst/>
          </a:prstGeom>
        </p:spPr>
      </p:pic>
      <p:pic>
        <p:nvPicPr>
          <p:cNvPr id="27" name="Picture 2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500467" y="2272528"/>
            <a:ext cx="522914" cy="787400"/>
          </a:xfrm>
          <a:prstGeom prst="rect">
            <a:avLst/>
          </a:prstGeom>
        </p:spPr>
      </p:pic>
      <p:sp>
        <p:nvSpPr>
          <p:cNvPr id="28" name="TextBox 27"/>
          <p:cNvSpPr txBox="1"/>
          <p:nvPr/>
        </p:nvSpPr>
        <p:spPr>
          <a:xfrm>
            <a:off x="6198811" y="2497465"/>
            <a:ext cx="335348" cy="507831"/>
          </a:xfrm>
          <a:prstGeom prst="rect">
            <a:avLst/>
          </a:prstGeom>
          <a:noFill/>
        </p:spPr>
        <p:txBody>
          <a:bodyPr wrap="none" rtlCol="0">
            <a:spAutoFit/>
          </a:bodyPr>
          <a:lstStyle/>
          <a:p>
            <a:r>
              <a:rPr lang="en-US" sz="2700" dirty="0">
                <a:latin typeface="Constantia"/>
                <a:cs typeface="Constantia"/>
              </a:rPr>
              <a:t>?</a:t>
            </a:r>
          </a:p>
        </p:txBody>
      </p:sp>
      <p:sp>
        <p:nvSpPr>
          <p:cNvPr id="3" name="Rectangle 2"/>
          <p:cNvSpPr/>
          <p:nvPr/>
        </p:nvSpPr>
        <p:spPr>
          <a:xfrm>
            <a:off x="6810636" y="4875934"/>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effectLst/>
              <a:latin typeface="helvetica neue" charset="0"/>
            </a:endParaRPr>
          </a:p>
        </p:txBody>
      </p:sp>
    </p:spTree>
    <p:extLst>
      <p:ext uri="{BB962C8B-B14F-4D97-AF65-F5344CB8AC3E}">
        <p14:creationId xmlns:p14="http://schemas.microsoft.com/office/powerpoint/2010/main" val="8640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P spid="18" grpId="0" animBg="1"/>
      <p:bldP spid="18" grpId="1" animBg="1"/>
      <p:bldP spid="21" grpId="0"/>
      <p:bldP spid="21" grpId="1"/>
      <p:bldP spid="22" grpId="0"/>
      <p:bldP spid="22" grpId="1"/>
      <p:bldP spid="23" grpId="0"/>
      <p:bldP spid="23" grpId="1"/>
      <p:bldP spid="25" grpId="0" animBg="1"/>
      <p:bldP spid="25" grpId="1" animBg="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1950"/>
            <a:ext cx="4467225" cy="742950"/>
          </a:xfrm>
        </p:spPr>
        <p:txBody>
          <a:bodyPr/>
          <a:lstStyle/>
          <a:p>
            <a:r>
              <a:rPr lang="en-US" dirty="0"/>
              <a:t>Professor </a:t>
            </a:r>
            <a:r>
              <a:rPr lang="en-US" dirty="0" err="1"/>
              <a:t>Callison</a:t>
            </a:r>
            <a:r>
              <a:rPr lang="en-US" dirty="0"/>
              <a:t>-Burch </a:t>
            </a:r>
            <a:r>
              <a:rPr lang="en-US" dirty="0">
                <a:solidFill>
                  <a:schemeClr val="bg1">
                    <a:lumMod val="65000"/>
                  </a:schemeClr>
                </a:solidFill>
              </a:rPr>
              <a:t>(not Professor Burch)</a:t>
            </a:r>
          </a:p>
        </p:txBody>
      </p:sp>
      <p:sp>
        <p:nvSpPr>
          <p:cNvPr id="3" name="Content Placeholder 2"/>
          <p:cNvSpPr>
            <a:spLocks noGrp="1"/>
          </p:cNvSpPr>
          <p:nvPr>
            <p:ph idx="1"/>
          </p:nvPr>
        </p:nvSpPr>
        <p:spPr>
          <a:xfrm>
            <a:off x="304800" y="1352550"/>
            <a:ext cx="5105400" cy="3333750"/>
          </a:xfrm>
        </p:spPr>
        <p:txBody>
          <a:bodyPr/>
          <a:lstStyle/>
          <a:p>
            <a:pPr marL="0" indent="0">
              <a:buNone/>
            </a:pPr>
            <a:r>
              <a:rPr lang="en-US" dirty="0"/>
              <a:t>Bachelors from Stanford</a:t>
            </a:r>
          </a:p>
          <a:p>
            <a:pPr marL="0" indent="0">
              <a:buNone/>
            </a:pPr>
            <a:r>
              <a:rPr lang="en-US" dirty="0"/>
              <a:t>PhD from University of Edinburgh</a:t>
            </a:r>
          </a:p>
          <a:p>
            <a:pPr marL="0" indent="0">
              <a:buNone/>
            </a:pPr>
            <a:r>
              <a:rPr lang="en-US" dirty="0"/>
              <a:t>6 years at Johns Hopkins University</a:t>
            </a:r>
          </a:p>
          <a:p>
            <a:pPr marL="0" indent="0">
              <a:buNone/>
            </a:pPr>
            <a:r>
              <a:rPr lang="en-US" dirty="0"/>
              <a:t>Joined </a:t>
            </a:r>
            <a:r>
              <a:rPr lang="en-US"/>
              <a:t>Penn faculty </a:t>
            </a:r>
            <a:r>
              <a:rPr lang="en-US" dirty="0"/>
              <a:t>in 2013</a:t>
            </a:r>
          </a:p>
          <a:p>
            <a:pPr marL="0" indent="0">
              <a:buNone/>
            </a:pPr>
            <a:endParaRPr lang="en-US" dirty="0"/>
          </a:p>
          <a:p>
            <a:pPr marL="0" indent="0">
              <a:buNone/>
            </a:pPr>
            <a:r>
              <a:rPr lang="en-US" dirty="0"/>
              <a:t>I have been working in the field of NLP since 2000.  In 2017, I was the general chair of the 55</a:t>
            </a:r>
            <a:r>
              <a:rPr lang="en-US" baseline="30000" dirty="0"/>
              <a:t>th</a:t>
            </a:r>
            <a:r>
              <a:rPr lang="en-US" dirty="0"/>
              <a:t> meeting of the ACL.</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a:t>
            </a:fld>
            <a:endParaRPr lang="en-US"/>
          </a:p>
        </p:txBody>
      </p:sp>
      <p:pic>
        <p:nvPicPr>
          <p:cNvPr id="6" name="Picture 5"/>
          <p:cNvPicPr>
            <a:picLocks noChangeAspect="1"/>
          </p:cNvPicPr>
          <p:nvPr/>
        </p:nvPicPr>
        <p:blipFill>
          <a:blip r:embed="rId3"/>
          <a:stretch>
            <a:fillRect/>
          </a:stretch>
        </p:blipFill>
        <p:spPr>
          <a:xfrm>
            <a:off x="5721697" y="-17121"/>
            <a:ext cx="3422303" cy="5143500"/>
          </a:xfrm>
          <a:prstGeom prst="rect">
            <a:avLst/>
          </a:prstGeom>
        </p:spPr>
      </p:pic>
    </p:spTree>
    <p:extLst>
      <p:ext uri="{BB962C8B-B14F-4D97-AF65-F5344CB8AC3E}">
        <p14:creationId xmlns:p14="http://schemas.microsoft.com/office/powerpoint/2010/main" val="1551797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Age</a:t>
            </a:r>
          </a:p>
        </p:txBody>
      </p:sp>
      <p:pic>
        <p:nvPicPr>
          <p:cNvPr id="3" name="Picture 2" descr="user_o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6114" y="2827867"/>
            <a:ext cx="3594100" cy="2224919"/>
          </a:xfrm>
          <a:prstGeom prst="rect">
            <a:avLst/>
          </a:prstGeom>
        </p:spPr>
      </p:pic>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50556" y="3370094"/>
            <a:ext cx="683995" cy="1064079"/>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88293" y="1262800"/>
            <a:ext cx="720643" cy="1123001"/>
          </a:xfrm>
          <a:prstGeom prst="rect">
            <a:avLst/>
          </a:prstGeom>
        </p:spPr>
      </p:pic>
      <p:pic>
        <p:nvPicPr>
          <p:cNvPr id="4" name="Picture 3" descr="user_youn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05801" y="970643"/>
            <a:ext cx="3073724" cy="1961472"/>
          </a:xfrm>
          <a:prstGeom prst="rect">
            <a:avLst/>
          </a:prstGeom>
        </p:spPr>
      </p:pic>
      <p:sp>
        <p:nvSpPr>
          <p:cNvPr id="5" name="Right Arrow 4"/>
          <p:cNvSpPr/>
          <p:nvPr/>
        </p:nvSpPr>
        <p:spPr>
          <a:xfrm>
            <a:off x="4218215" y="1641929"/>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800" dirty="0"/>
          </a:p>
        </p:txBody>
      </p:sp>
      <p:sp>
        <p:nvSpPr>
          <p:cNvPr id="14" name="Right Arrow 13"/>
          <p:cNvSpPr/>
          <p:nvPr/>
        </p:nvSpPr>
        <p:spPr>
          <a:xfrm rot="10800000">
            <a:off x="5169343" y="3869872"/>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800" dirty="0"/>
          </a:p>
        </p:txBody>
      </p:sp>
      <p:sp>
        <p:nvSpPr>
          <p:cNvPr id="10" name="Rectangle 9"/>
          <p:cNvSpPr/>
          <p:nvPr/>
        </p:nvSpPr>
        <p:spPr>
          <a:xfrm>
            <a:off x="6810636" y="4875934"/>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effectLst/>
              <a:latin typeface="helvetica neue" charset="0"/>
            </a:endParaRPr>
          </a:p>
        </p:txBody>
      </p:sp>
    </p:spTree>
    <p:extLst>
      <p:ext uri="{BB962C8B-B14F-4D97-AF65-F5344CB8AC3E}">
        <p14:creationId xmlns:p14="http://schemas.microsoft.com/office/powerpoint/2010/main" val="1126877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369264"/>
            <a:ext cx="6172200" cy="857250"/>
          </a:xfrm>
        </p:spPr>
        <p:txBody>
          <a:bodyPr>
            <a:noAutofit/>
          </a:bodyPr>
          <a:lstStyle/>
          <a:p>
            <a:r>
              <a:rPr lang="en-US" dirty="0"/>
              <a:t>Lexical Markers for Political Preferences</a:t>
            </a:r>
          </a:p>
        </p:txBody>
      </p:sp>
      <p:sp>
        <p:nvSpPr>
          <p:cNvPr id="5" name="Right Arrow 4"/>
          <p:cNvSpPr/>
          <p:nvPr/>
        </p:nvSpPr>
        <p:spPr>
          <a:xfrm>
            <a:off x="4218215" y="1850572"/>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sp>
        <p:nvSpPr>
          <p:cNvPr id="14" name="Right Arrow 13"/>
          <p:cNvSpPr/>
          <p:nvPr/>
        </p:nvSpPr>
        <p:spPr>
          <a:xfrm rot="10800000">
            <a:off x="5169343" y="3869872"/>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6" name="Picture 5" descr="user_re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7730" y="2905333"/>
            <a:ext cx="3653627" cy="2083954"/>
          </a:xfrm>
          <a:prstGeom prst="rect">
            <a:avLst/>
          </a:prstGeom>
        </p:spPr>
      </p:pic>
      <p:pic>
        <p:nvPicPr>
          <p:cNvPr id="8" name="Picture 7" descr="user_de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1114" y="1226514"/>
            <a:ext cx="3439886" cy="2207688"/>
          </a:xfrm>
          <a:prstGeom prst="rect">
            <a:avLst/>
          </a:prstGeom>
        </p:spPr>
      </p:pic>
      <p:pic>
        <p:nvPicPr>
          <p:cNvPr id="13" name="Picture 12" descr="http://upload.wikimedia.org/wikipedia/en/e/e3/DemocraticLogo.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247571" y="1508137"/>
            <a:ext cx="773486" cy="75543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4" descr="http://wpcontent.answcdn.com/wikipedia/en/thumb/9/9b/Republicanlogo.svg/220px-Republicanlogo.sv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03925" y="3715951"/>
            <a:ext cx="664433" cy="57685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6810636" y="4875934"/>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effectLst/>
              <a:latin typeface="helvetica neue" charset="0"/>
            </a:endParaRPr>
          </a:p>
        </p:txBody>
      </p:sp>
    </p:spTree>
    <p:extLst>
      <p:ext uri="{BB962C8B-B14F-4D97-AF65-F5344CB8AC3E}">
        <p14:creationId xmlns:p14="http://schemas.microsoft.com/office/powerpoint/2010/main" val="817755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Gender</a:t>
            </a:r>
          </a:p>
        </p:txBody>
      </p:sp>
      <p:sp>
        <p:nvSpPr>
          <p:cNvPr id="8" name="Rectangle 7"/>
          <p:cNvSpPr/>
          <p:nvPr/>
        </p:nvSpPr>
        <p:spPr>
          <a:xfrm>
            <a:off x="6810636" y="4875934"/>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effectLst/>
              <a:latin typeface="helvetica neue" charset="0"/>
            </a:endParaRPr>
          </a:p>
        </p:txBody>
      </p:sp>
      <p:pic>
        <p:nvPicPr>
          <p:cNvPr id="11" name="Picture 10" descr="femaleClu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2226" y="2419350"/>
            <a:ext cx="4126974" cy="1912742"/>
          </a:xfrm>
          <a:prstGeom prst="rect">
            <a:avLst/>
          </a:prstGeom>
        </p:spPr>
      </p:pic>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62746" y="1459132"/>
            <a:ext cx="425934" cy="850392"/>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7551" y="3481531"/>
            <a:ext cx="332570" cy="850561"/>
          </a:xfrm>
          <a:prstGeom prst="rect">
            <a:avLst/>
          </a:prstGeom>
        </p:spPr>
      </p:pic>
      <p:pic>
        <p:nvPicPr>
          <p:cNvPr id="14" name="Picture 13" descr="maleClu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7115" y="1597678"/>
            <a:ext cx="3615879" cy="1866122"/>
          </a:xfrm>
          <a:prstGeom prst="rect">
            <a:avLst/>
          </a:prstGeom>
        </p:spPr>
      </p:pic>
    </p:spTree>
    <p:extLst>
      <p:ext uri="{BB962C8B-B14F-4D97-AF65-F5344CB8AC3E}">
        <p14:creationId xmlns:p14="http://schemas.microsoft.com/office/powerpoint/2010/main" val="201840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a:t>Who wrote which Federalist papers?</a:t>
            </a:r>
          </a:p>
        </p:txBody>
      </p:sp>
      <p:sp>
        <p:nvSpPr>
          <p:cNvPr id="1359875" name="Rectangle 3"/>
          <p:cNvSpPr>
            <a:spLocks noGrp="1" noChangeArrowheads="1"/>
          </p:cNvSpPr>
          <p:nvPr>
            <p:ph sz="quarter" idx="1"/>
          </p:nvPr>
        </p:nvSpPr>
        <p:spPr>
          <a:xfrm>
            <a:off x="457200" y="1032553"/>
            <a:ext cx="7340600" cy="3086100"/>
          </a:xfrm>
        </p:spPr>
        <p:txBody>
          <a:bodyPr>
            <a:normAutofit/>
          </a:bodyPr>
          <a:lstStyle/>
          <a:p>
            <a:pPr>
              <a:lnSpc>
                <a:spcPct val="110000"/>
              </a:lnSpc>
              <a:spcAft>
                <a:spcPts val="0"/>
              </a:spcAft>
            </a:pPr>
            <a:r>
              <a:rPr lang="en-US" dirty="0"/>
              <a:t>1787-8: anonymous essays try to convince New York to ratify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797800" y="133350"/>
            <a:ext cx="1270000" cy="2059459"/>
          </a:xfrm>
          <a:prstGeom prst="rect">
            <a:avLst/>
          </a:prstGeom>
        </p:spPr>
      </p:pic>
      <p:sp>
        <p:nvSpPr>
          <p:cNvPr id="4" name="TextBox 3"/>
          <p:cNvSpPr txBox="1"/>
          <p:nvPr/>
        </p:nvSpPr>
        <p:spPr>
          <a:xfrm>
            <a:off x="863392" y="481607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a:latin typeface="+mn-lt"/>
              </a:rPr>
              <a:t>Alexander Hamilton</a:t>
            </a:r>
          </a:p>
        </p:txBody>
      </p:sp>
      <p:pic>
        <p:nvPicPr>
          <p:cNvPr id="5" name="Picture 4"/>
          <p:cNvPicPr>
            <a:picLocks noChangeAspect="1"/>
          </p:cNvPicPr>
          <p:nvPr/>
        </p:nvPicPr>
        <p:blipFill>
          <a:blip r:embed="rId4"/>
          <a:stretch>
            <a:fillRect/>
          </a:stretch>
        </p:blipFill>
        <p:spPr>
          <a:xfrm>
            <a:off x="102278" y="3194880"/>
            <a:ext cx="3250522" cy="1621198"/>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810000" y="2876551"/>
            <a:ext cx="3582058" cy="2013628"/>
          </a:xfrm>
          <a:prstGeom prst="rect">
            <a:avLst/>
          </a:prstGeom>
        </p:spPr>
      </p:pic>
    </p:spTree>
    <p:extLst>
      <p:ext uri="{BB962C8B-B14F-4D97-AF65-F5344CB8AC3E}">
        <p14:creationId xmlns:p14="http://schemas.microsoft.com/office/powerpoint/2010/main" val="2403579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5600" y="57695"/>
            <a:ext cx="4070791"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24</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6200" y="22316"/>
            <a:ext cx="3526330" cy="51435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200" y="22316"/>
            <a:ext cx="3824654" cy="51435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00200" y="1352550"/>
            <a:ext cx="6564024" cy="2613547"/>
          </a:xfrm>
          <a:prstGeom prst="rect">
            <a:avLst/>
          </a:prstGeom>
        </p:spPr>
      </p:pic>
    </p:spTree>
    <p:extLst>
      <p:ext uri="{BB962C8B-B14F-4D97-AF65-F5344CB8AC3E}">
        <p14:creationId xmlns:p14="http://schemas.microsoft.com/office/powerpoint/2010/main" val="1804423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5600" y="57695"/>
            <a:ext cx="4070791"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25</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6200" y="22316"/>
            <a:ext cx="3526330" cy="51435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200" y="22316"/>
            <a:ext cx="3824654" cy="51435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00200" y="1352550"/>
            <a:ext cx="6564024" cy="261354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52600" y="0"/>
            <a:ext cx="5629548" cy="5143500"/>
          </a:xfrm>
          <a:prstGeom prst="rect">
            <a:avLst/>
          </a:prstGeom>
        </p:spPr>
      </p:pic>
    </p:spTree>
    <p:extLst>
      <p:ext uri="{BB962C8B-B14F-4D97-AF65-F5344CB8AC3E}">
        <p14:creationId xmlns:p14="http://schemas.microsoft.com/office/powerpoint/2010/main" val="570746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p>
        </p:txBody>
      </p:sp>
      <p:sp>
        <p:nvSpPr>
          <p:cNvPr id="23555" name="Rectangle 3"/>
          <p:cNvSpPr>
            <a:spLocks noGrp="1" noChangeArrowheads="1"/>
          </p:cNvSpPr>
          <p:nvPr>
            <p:ph sz="quarter" idx="1"/>
          </p:nvPr>
        </p:nvSpPr>
        <p:spPr>
          <a:xfrm>
            <a:off x="914400" y="1428750"/>
            <a:ext cx="7467600" cy="3714750"/>
          </a:xfrm>
        </p:spPr>
        <p:txBody>
          <a:bodyPr/>
          <a:lstStyle/>
          <a:p>
            <a:r>
              <a:rPr lang="en-US" sz="2800" dirty="0">
                <a:latin typeface="Calibri" charset="0"/>
              </a:rPr>
              <a:t>Assigning subject categories, topics, or genres</a:t>
            </a:r>
          </a:p>
          <a:p>
            <a:r>
              <a:rPr lang="en-US" sz="2800" dirty="0">
                <a:latin typeface="Calibri" charset="0"/>
              </a:rPr>
              <a:t>Spam detection</a:t>
            </a:r>
          </a:p>
          <a:p>
            <a:r>
              <a:rPr lang="en-US" sz="2800" dirty="0">
                <a:latin typeface="Calibri" charset="0"/>
              </a:rPr>
              <a:t>Authorship identification</a:t>
            </a:r>
          </a:p>
          <a:p>
            <a:r>
              <a:rPr lang="en-US" sz="2800" dirty="0">
                <a:latin typeface="Calibri" charset="0"/>
              </a:rPr>
              <a:t>Age/gender identification</a:t>
            </a:r>
          </a:p>
          <a:p>
            <a:r>
              <a:rPr lang="en-US" sz="2800" dirty="0">
                <a:latin typeface="Calibri" charset="0"/>
              </a:rPr>
              <a:t>Language Identification</a:t>
            </a:r>
          </a:p>
          <a:p>
            <a:r>
              <a:rPr lang="en-US" sz="2800" dirty="0">
                <a:latin typeface="Calibri" charset="0"/>
              </a:rPr>
              <a:t>Sentiment analysis</a:t>
            </a:r>
          </a:p>
          <a:p>
            <a:r>
              <a:rPr lang="en-US" sz="2800" dirty="0">
                <a:latin typeface="Calibri" charset="0"/>
              </a:rPr>
              <a:t>…</a:t>
            </a:r>
          </a:p>
        </p:txBody>
      </p:sp>
    </p:spTree>
    <p:extLst>
      <p:ext uri="{BB962C8B-B14F-4D97-AF65-F5344CB8AC3E}">
        <p14:creationId xmlns:p14="http://schemas.microsoft.com/office/powerpoint/2010/main" val="242309653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dirty="0">
                <a:latin typeface="Calibri (Headings)"/>
                <a:cs typeface="Calibri (Headings)"/>
              </a:rPr>
              <a:t>Sentiment Analysis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What is Sentiment Analysis?</a:t>
            </a:r>
          </a:p>
        </p:txBody>
      </p:sp>
    </p:spTree>
    <p:extLst>
      <p:ext uri="{BB962C8B-B14F-4D97-AF65-F5344CB8AC3E}">
        <p14:creationId xmlns:p14="http://schemas.microsoft.com/office/powerpoint/2010/main" val="209497043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1352550"/>
            <a:ext cx="7924800" cy="3333750"/>
          </a:xfrm>
        </p:spPr>
        <p:txBody>
          <a:bodyPr/>
          <a:lstStyle/>
          <a:p>
            <a:r>
              <a:rPr lang="en-US" dirty="0"/>
              <a:t>unbelievably disappointing </a:t>
            </a:r>
          </a:p>
          <a:p>
            <a:r>
              <a:rPr lang="en-US" dirty="0"/>
              <a:t>Full of zany characters and richly applied satire, and some great plot twists</a:t>
            </a:r>
          </a:p>
          <a:p>
            <a:r>
              <a:rPr lang="en-US" dirty="0"/>
              <a:t> this is the greatest screwball comedy ever filmed</a:t>
            </a:r>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28</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182667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dirty="0">
                <a:hlinkClick r:id="rId2"/>
              </a:rPr>
              <a:t>Google Product Search</a:t>
            </a:r>
            <a:endParaRPr lang="en-US" dirty="0"/>
          </a:p>
        </p:txBody>
      </p:sp>
      <p:sp>
        <p:nvSpPr>
          <p:cNvPr id="3" name="Content Placeholder 2"/>
          <p:cNvSpPr>
            <a:spLocks noGrp="1"/>
          </p:cNvSpPr>
          <p:nvPr>
            <p:ph idx="1"/>
          </p:nvPr>
        </p:nvSpPr>
        <p:spPr>
          <a:xfrm>
            <a:off x="2362200" y="1352550"/>
            <a:ext cx="8534400" cy="3333750"/>
          </a:xfrm>
        </p:spPr>
        <p:txBody>
          <a:bodyPr/>
          <a:lstStyle/>
          <a:p>
            <a:r>
              <a:rPr lang="en-US" dirty="0"/>
              <a:t>a</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pic>
        <p:nvPicPr>
          <p:cNvPr id="5" name="Picture 4"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1123950"/>
            <a:ext cx="7467600" cy="3857163"/>
          </a:xfrm>
          <a:prstGeom prst="rect">
            <a:avLst/>
          </a:prstGeom>
        </p:spPr>
      </p:pic>
    </p:spTree>
    <p:extLst>
      <p:ext uri="{BB962C8B-B14F-4D97-AF65-F5344CB8AC3E}">
        <p14:creationId xmlns:p14="http://schemas.microsoft.com/office/powerpoint/2010/main" val="55926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0"/>
            <a:ext cx="8731506" cy="5143500"/>
          </a:xfrm>
          <a:prstGeom prst="rect">
            <a:avLst/>
          </a:prstGeom>
        </p:spPr>
      </p:pic>
    </p:spTree>
    <p:extLst>
      <p:ext uri="{BB962C8B-B14F-4D97-AF65-F5344CB8AC3E}">
        <p14:creationId xmlns:p14="http://schemas.microsoft.com/office/powerpoint/2010/main" val="312408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normAutofit fontScale="90000"/>
          </a:bodyPr>
          <a:lstStyle/>
          <a:p>
            <a:r>
              <a:rPr lang="en-US" dirty="0"/>
              <a:t>Twitter sentiment versus Gallup Poll of Consumer Confidence</a:t>
            </a:r>
            <a:endParaRPr lang="en-US" sz="3556" dirty="0"/>
          </a:p>
        </p:txBody>
      </p:sp>
      <p:pic>
        <p:nvPicPr>
          <p:cNvPr id="4" name="Content Placeholder 3" descr="twoplot_consconf2_k=15.png"/>
          <p:cNvPicPr>
            <a:picLocks noGrp="1" noChangeAspect="1"/>
          </p:cNvPicPr>
          <p:nvPr>
            <p:ph idx="1"/>
          </p:nvPr>
        </p:nvPicPr>
        <p:blipFill>
          <a:blip r:embed="rId3" cstate="hqprint">
            <a:extLst>
              <a:ext uri="{28A0092B-C50C-407E-A947-70E740481C1C}">
                <a14:useLocalDpi xmlns:a14="http://schemas.microsoft.com/office/drawing/2010/main"/>
              </a:ext>
            </a:extLst>
          </a:blip>
          <a:srcRect t="-1111" b="-1111"/>
          <a:stretch>
            <a:fillRect/>
          </a:stretch>
        </p:blipFill>
        <p:spPr>
          <a:xfrm>
            <a:off x="778566" y="1352550"/>
            <a:ext cx="7421214" cy="4267188"/>
          </a:xfrm>
        </p:spPr>
      </p:pic>
      <p:pic>
        <p:nvPicPr>
          <p:cNvPr id="5" name="Picture 4"/>
          <p:cNvPicPr>
            <a:picLocks noChangeAspect="1"/>
          </p:cNvPicPr>
          <p:nvPr/>
        </p:nvPicPr>
        <p:blipFill>
          <a:blip r:embed="rId4"/>
          <a:stretch>
            <a:fillRect/>
          </a:stretch>
        </p:blipFill>
        <p:spPr>
          <a:xfrm>
            <a:off x="2209800" y="1776479"/>
            <a:ext cx="1447800" cy="1023871"/>
          </a:xfrm>
          <a:prstGeom prst="rect">
            <a:avLst/>
          </a:prstGeom>
        </p:spPr>
      </p:pic>
      <p:pic>
        <p:nvPicPr>
          <p:cNvPr id="7" name="Picture 6"/>
          <p:cNvPicPr>
            <a:picLocks noChangeAspect="1"/>
          </p:cNvPicPr>
          <p:nvPr/>
        </p:nvPicPr>
        <p:blipFill>
          <a:blip r:embed="rId5"/>
          <a:stretch>
            <a:fillRect/>
          </a:stretch>
        </p:blipFill>
        <p:spPr>
          <a:xfrm>
            <a:off x="3657616" y="1892300"/>
            <a:ext cx="1078124" cy="1060450"/>
          </a:xfrm>
          <a:prstGeom prst="rect">
            <a:avLst/>
          </a:prstGeom>
        </p:spPr>
      </p:pic>
      <p:sp>
        <p:nvSpPr>
          <p:cNvPr id="3" name="TextBox 2"/>
          <p:cNvSpPr txBox="1"/>
          <p:nvPr/>
        </p:nvSpPr>
        <p:spPr>
          <a:xfrm>
            <a:off x="1676400" y="819150"/>
            <a:ext cx="7315200" cy="461665"/>
          </a:xfrm>
          <a:prstGeom prst="rect">
            <a:avLst/>
          </a:prstGeom>
          <a:noFill/>
        </p:spPr>
        <p:txBody>
          <a:bodyPr wrap="square" rtlCol="0">
            <a:spAutoFit/>
          </a:bodyPr>
          <a:lstStyle/>
          <a:p>
            <a:r>
              <a:rPr lang="en-US" sz="1200" dirty="0">
                <a:solidFill>
                  <a:schemeClr val="accent5">
                    <a:lumMod val="75000"/>
                  </a:schemeClr>
                </a:solidFill>
              </a:rPr>
              <a:t>Brendan O'Connor, </a:t>
            </a:r>
            <a:r>
              <a:rPr lang="en-US" sz="1200" dirty="0" err="1">
                <a:solidFill>
                  <a:schemeClr val="accent5">
                    <a:lumMod val="75000"/>
                  </a:schemeClr>
                </a:solidFill>
              </a:rPr>
              <a:t>Ramnath</a:t>
            </a:r>
            <a:r>
              <a:rPr lang="en-US" sz="1200" dirty="0">
                <a:solidFill>
                  <a:schemeClr val="accent5">
                    <a:lumMod val="75000"/>
                  </a:schemeClr>
                </a:solidFill>
              </a:rPr>
              <a:t> </a:t>
            </a:r>
            <a:r>
              <a:rPr lang="en-US" sz="1200" dirty="0" err="1">
                <a:solidFill>
                  <a:schemeClr val="accent5">
                    <a:lumMod val="75000"/>
                  </a:schemeClr>
                </a:solidFill>
              </a:rPr>
              <a:t>Balasubramanyan</a:t>
            </a:r>
            <a:r>
              <a:rPr lang="en-US" sz="1200" dirty="0">
                <a:solidFill>
                  <a:schemeClr val="accent5">
                    <a:lumMod val="75000"/>
                  </a:schemeClr>
                </a:solidFill>
              </a:rPr>
              <a:t>, Bryan R. </a:t>
            </a:r>
            <a:r>
              <a:rPr lang="en-US" sz="1200" dirty="0" err="1">
                <a:solidFill>
                  <a:schemeClr val="accent5">
                    <a:lumMod val="75000"/>
                  </a:schemeClr>
                </a:solidFill>
              </a:rPr>
              <a:t>Routledge</a:t>
            </a:r>
            <a:r>
              <a:rPr lang="en-US" sz="1200" dirty="0">
                <a:solidFill>
                  <a:schemeClr val="accent5">
                    <a:lumMod val="75000"/>
                  </a:schemeClr>
                </a:solidFill>
              </a:rPr>
              <a:t>, and Noah A. Smith. 2010. </a:t>
            </a:r>
            <a:r>
              <a:rPr lang="en-US" sz="1200" dirty="0">
                <a:solidFill>
                  <a:schemeClr val="accent5">
                    <a:lumMod val="75000"/>
                  </a:schemeClr>
                </a:solidFill>
                <a:latin typeface="+mn-lt"/>
                <a:hlinkClick r:id="rId6"/>
              </a:rPr>
              <a:t>From Tweets to Polls: Linking Text Sentiment to Public Opinion Time Series</a:t>
            </a:r>
            <a:r>
              <a:rPr lang="en-US" sz="1200" dirty="0">
                <a:solidFill>
                  <a:schemeClr val="accent5">
                    <a:lumMod val="75000"/>
                  </a:schemeClr>
                </a:solidFill>
                <a:latin typeface="+mn-lt"/>
              </a:rPr>
              <a:t>. In ICWSM-2010</a:t>
            </a:r>
          </a:p>
        </p:txBody>
      </p:sp>
    </p:spTree>
    <p:extLst>
      <p:ext uri="{BB962C8B-B14F-4D97-AF65-F5344CB8AC3E}">
        <p14:creationId xmlns:p14="http://schemas.microsoft.com/office/powerpoint/2010/main" val="1109859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5750"/>
            <a:ext cx="7467600" cy="742950"/>
          </a:xfrm>
        </p:spPr>
        <p:txBody>
          <a:bodyPr/>
          <a:lstStyle/>
          <a:p>
            <a:r>
              <a:rPr lang="en-US" dirty="0"/>
              <a:t>Twitter sentiment:</a:t>
            </a:r>
          </a:p>
        </p:txBody>
      </p:sp>
      <p:sp>
        <p:nvSpPr>
          <p:cNvPr id="3" name="Content Placeholder 2"/>
          <p:cNvSpPr>
            <a:spLocks noGrp="1"/>
          </p:cNvSpPr>
          <p:nvPr>
            <p:ph idx="1"/>
          </p:nvPr>
        </p:nvSpPr>
        <p:spPr>
          <a:xfrm>
            <a:off x="152400" y="1352550"/>
            <a:ext cx="4495800" cy="3333750"/>
          </a:xfrm>
        </p:spPr>
        <p:txBody>
          <a:bodyPr/>
          <a:lstStyle/>
          <a:p>
            <a:pPr marL="0" indent="0">
              <a:buNone/>
            </a:pPr>
            <a:r>
              <a:rPr lang="de-DE" sz="1800" dirty="0"/>
              <a:t>Johan Bollen, </a:t>
            </a:r>
            <a:r>
              <a:rPr lang="de-DE" sz="1800" dirty="0" err="1"/>
              <a:t>Huina</a:t>
            </a:r>
            <a:r>
              <a:rPr lang="de-DE" sz="1800" dirty="0"/>
              <a:t> Mao, </a:t>
            </a:r>
            <a:r>
              <a:rPr lang="de-DE" sz="1800" dirty="0" err="1"/>
              <a:t>Xiaojun</a:t>
            </a:r>
            <a:r>
              <a:rPr lang="de-DE" sz="1800" dirty="0"/>
              <a:t> Zeng. 2011. </a:t>
            </a:r>
            <a:r>
              <a:rPr lang="en-US" sz="2000" dirty="0">
                <a:hlinkClick r:id="rId3"/>
              </a:rPr>
              <a:t>Twitter mood predicts the stock market,</a:t>
            </a:r>
            <a:endParaRPr lang="en-US" sz="2000" dirty="0"/>
          </a:p>
          <a:p>
            <a:pPr marL="0" indent="0">
              <a:buNone/>
            </a:pPr>
            <a:r>
              <a:rPr lang="en-US" sz="1800" dirty="0"/>
              <a:t>Journal of Computational Science 2:1, 1-8. 10.1016/j.jocs.2010.12.007.</a:t>
            </a:r>
            <a:endParaRPr lang="de-DE" sz="1800" dirty="0"/>
          </a:p>
          <a:p>
            <a:pPr marL="0" indent="0">
              <a:buNone/>
            </a:pPr>
            <a:endParaRPr lang="de-DE" sz="2000" dirty="0"/>
          </a:p>
          <a:p>
            <a:pPr marL="0" indent="0">
              <a:buNone/>
            </a:pPr>
            <a:r>
              <a:rPr lang="de-DE" sz="2000" dirty="0"/>
              <a:t> </a:t>
            </a:r>
            <a:endParaRPr lang="en-US" sz="20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pic>
        <p:nvPicPr>
          <p:cNvPr id="5" name="Picture 4" descr="twittersentiment.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5800" y="-19050"/>
            <a:ext cx="4648200" cy="5181932"/>
          </a:xfrm>
          <a:prstGeom prst="rect">
            <a:avLst/>
          </a:prstGeom>
        </p:spPr>
      </p:pic>
    </p:spTree>
    <p:extLst>
      <p:ext uri="{BB962C8B-B14F-4D97-AF65-F5344CB8AC3E}">
        <p14:creationId xmlns:p14="http://schemas.microsoft.com/office/powerpoint/2010/main" val="2048991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32</a:t>
            </a:fld>
            <a:endParaRPr lang="en-US"/>
          </a:p>
        </p:txBody>
      </p:sp>
      <p:pic>
        <p:nvPicPr>
          <p:cNvPr id="6" name="Picture 5" descr="twitterstock.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43201" y="133349"/>
            <a:ext cx="6387572" cy="4894663"/>
          </a:xfrm>
          <a:prstGeom prst="rect">
            <a:avLst/>
          </a:prstGeom>
        </p:spPr>
      </p:pic>
      <p:sp>
        <p:nvSpPr>
          <p:cNvPr id="8" name="TextBox 7"/>
          <p:cNvSpPr txBox="1"/>
          <p:nvPr/>
        </p:nvSpPr>
        <p:spPr>
          <a:xfrm rot="16200000">
            <a:off x="1830797" y="2401190"/>
            <a:ext cx="1521570" cy="461665"/>
          </a:xfrm>
          <a:prstGeom prst="rect">
            <a:avLst/>
          </a:prstGeom>
          <a:noFill/>
        </p:spPr>
        <p:txBody>
          <a:bodyPr wrap="none" rtlCol="0">
            <a:spAutoFit/>
          </a:bodyPr>
          <a:lstStyle/>
          <a:p>
            <a:r>
              <a:rPr lang="en-US" dirty="0">
                <a:solidFill>
                  <a:srgbClr val="0000FF"/>
                </a:solidFill>
                <a:latin typeface="+mn-lt"/>
              </a:rPr>
              <a:t>Dow Jones</a:t>
            </a:r>
          </a:p>
        </p:txBody>
      </p:sp>
      <p:sp>
        <p:nvSpPr>
          <p:cNvPr id="9" name="Content Placeholder 8"/>
          <p:cNvSpPr>
            <a:spLocks noGrp="1"/>
          </p:cNvSpPr>
          <p:nvPr>
            <p:ph idx="1"/>
          </p:nvPr>
        </p:nvSpPr>
        <p:spPr>
          <a:xfrm>
            <a:off x="228600" y="1809750"/>
            <a:ext cx="2209800" cy="2971800"/>
          </a:xfrm>
        </p:spPr>
        <p:txBody>
          <a:bodyPr/>
          <a:lstStyle/>
          <a:p>
            <a:r>
              <a:rPr lang="en-US" sz="2000" dirty="0"/>
              <a:t>CALM predicts DJIA 3 days later</a:t>
            </a:r>
          </a:p>
          <a:p>
            <a:r>
              <a:rPr lang="en-US" sz="2000" dirty="0"/>
              <a:t>At least one current hedge fund uses this algorithm</a:t>
            </a:r>
          </a:p>
        </p:txBody>
      </p:sp>
      <p:sp>
        <p:nvSpPr>
          <p:cNvPr id="10" name="TextBox 9"/>
          <p:cNvSpPr txBox="1"/>
          <p:nvPr/>
        </p:nvSpPr>
        <p:spPr>
          <a:xfrm rot="16200000">
            <a:off x="2133337" y="3715014"/>
            <a:ext cx="919392" cy="461665"/>
          </a:xfrm>
          <a:prstGeom prst="rect">
            <a:avLst/>
          </a:prstGeom>
          <a:noFill/>
        </p:spPr>
        <p:txBody>
          <a:bodyPr wrap="none" rtlCol="0">
            <a:spAutoFit/>
          </a:bodyPr>
          <a:lstStyle/>
          <a:p>
            <a:r>
              <a:rPr lang="en-US" dirty="0">
                <a:solidFill>
                  <a:srgbClr val="0000FF"/>
                </a:solidFill>
                <a:latin typeface="+mn-lt"/>
              </a:rPr>
              <a:t>CALM</a:t>
            </a:r>
          </a:p>
        </p:txBody>
      </p:sp>
      <p:sp>
        <p:nvSpPr>
          <p:cNvPr id="2" name="TextBox 1"/>
          <p:cNvSpPr txBox="1"/>
          <p:nvPr/>
        </p:nvSpPr>
        <p:spPr>
          <a:xfrm>
            <a:off x="434500" y="1352550"/>
            <a:ext cx="1952540" cy="369332"/>
          </a:xfrm>
          <a:prstGeom prst="rect">
            <a:avLst/>
          </a:prstGeom>
          <a:noFill/>
        </p:spPr>
        <p:txBody>
          <a:bodyPr wrap="none" rtlCol="0">
            <a:spAutoFit/>
          </a:bodyPr>
          <a:lstStyle/>
          <a:p>
            <a:r>
              <a:rPr lang="en-US" sz="1800" dirty="0" err="1">
                <a:latin typeface="+mn-lt"/>
              </a:rPr>
              <a:t>Bollen</a:t>
            </a:r>
            <a:r>
              <a:rPr lang="en-US" sz="1800" dirty="0">
                <a:latin typeface="+mn-lt"/>
              </a:rPr>
              <a:t> et al. (2011)</a:t>
            </a:r>
          </a:p>
        </p:txBody>
      </p:sp>
    </p:spTree>
    <p:extLst>
      <p:ext uri="{BB962C8B-B14F-4D97-AF65-F5344CB8AC3E}">
        <p14:creationId xmlns:p14="http://schemas.microsoft.com/office/powerpoint/2010/main" val="1699893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33350"/>
            <a:ext cx="7467600" cy="742950"/>
          </a:xfrm>
        </p:spPr>
        <p:txBody>
          <a:bodyPr/>
          <a:lstStyle/>
          <a:p>
            <a:r>
              <a:rPr lang="en-US" dirty="0"/>
              <a:t>Target Sentiment on Twitter</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33</a:t>
            </a:fld>
            <a:endParaRPr lang="en-US"/>
          </a:p>
        </p:txBody>
      </p:sp>
      <p:pic>
        <p:nvPicPr>
          <p:cNvPr id="6" name="Picture 5" descr="twittersentiment1.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47800" y="1011918"/>
            <a:ext cx="5607698" cy="2544233"/>
          </a:xfrm>
          <a:prstGeom prst="rect">
            <a:avLst/>
          </a:prstGeom>
        </p:spPr>
      </p:pic>
      <p:pic>
        <p:nvPicPr>
          <p:cNvPr id="8" name="Picture 7" descr="twittersent3.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10" y="3556151"/>
            <a:ext cx="9144000" cy="1505986"/>
          </a:xfrm>
          <a:prstGeom prst="rect">
            <a:avLst/>
          </a:prstGeom>
        </p:spPr>
      </p:pic>
    </p:spTree>
    <p:extLst>
      <p:ext uri="{BB962C8B-B14F-4D97-AF65-F5344CB8AC3E}">
        <p14:creationId xmlns:p14="http://schemas.microsoft.com/office/powerpoint/2010/main" val="204403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 has many other names</a:t>
            </a:r>
          </a:p>
        </p:txBody>
      </p:sp>
      <p:sp>
        <p:nvSpPr>
          <p:cNvPr id="3" name="Content Placeholder 2"/>
          <p:cNvSpPr>
            <a:spLocks noGrp="1"/>
          </p:cNvSpPr>
          <p:nvPr>
            <p:ph idx="1"/>
          </p:nvPr>
        </p:nvSpPr>
        <p:spPr/>
        <p:txBody>
          <a:bodyPr/>
          <a:lstStyle/>
          <a:p>
            <a:r>
              <a:rPr lang="en-US" sz="2800" dirty="0"/>
              <a:t>Opinion extraction</a:t>
            </a:r>
          </a:p>
          <a:p>
            <a:r>
              <a:rPr lang="en-US" sz="2800" dirty="0"/>
              <a:t>Opinion mining</a:t>
            </a:r>
          </a:p>
          <a:p>
            <a:r>
              <a:rPr lang="en-US" sz="2800" dirty="0"/>
              <a:t>Sentiment mining</a:t>
            </a:r>
          </a:p>
          <a:p>
            <a:r>
              <a:rPr lang="en-US" sz="2800" dirty="0"/>
              <a:t>Subjectivity analysis</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34</a:t>
            </a:fld>
            <a:endParaRPr lang="en-US"/>
          </a:p>
        </p:txBody>
      </p:sp>
    </p:spTree>
    <p:extLst>
      <p:ext uri="{BB962C8B-B14F-4D97-AF65-F5344CB8AC3E}">
        <p14:creationId xmlns:p14="http://schemas.microsoft.com/office/powerpoint/2010/main" val="814058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sentiment analysis?</a:t>
            </a:r>
          </a:p>
        </p:txBody>
      </p:sp>
      <p:sp>
        <p:nvSpPr>
          <p:cNvPr id="3" name="Content Placeholder 2"/>
          <p:cNvSpPr>
            <a:spLocks noGrp="1"/>
          </p:cNvSpPr>
          <p:nvPr>
            <p:ph idx="1"/>
          </p:nvPr>
        </p:nvSpPr>
        <p:spPr>
          <a:xfrm>
            <a:off x="228600" y="1352550"/>
            <a:ext cx="8915400" cy="3333750"/>
          </a:xfrm>
        </p:spPr>
        <p:txBody>
          <a:bodyPr/>
          <a:lstStyle/>
          <a:p>
            <a:r>
              <a:rPr lang="en-US" sz="2700" i="1" dirty="0">
                <a:cs typeface="ＭＳ Ｐゴシック" pitchFamily="-65" charset="-128"/>
              </a:rPr>
              <a:t>Movie</a:t>
            </a:r>
            <a:r>
              <a:rPr lang="en-US" sz="2700" dirty="0">
                <a:cs typeface="ＭＳ Ｐゴシック" pitchFamily="-65" charset="-128"/>
              </a:rPr>
              <a:t>:  is this review positive or negative?</a:t>
            </a:r>
          </a:p>
          <a:p>
            <a:r>
              <a:rPr lang="en-US" sz="2700" i="1" dirty="0">
                <a:cs typeface="ＭＳ Ｐゴシック" pitchFamily="-65" charset="-128"/>
              </a:rPr>
              <a:t>Products</a:t>
            </a:r>
            <a:r>
              <a:rPr lang="en-US" sz="2700" dirty="0">
                <a:cs typeface="ＭＳ Ｐゴシック" pitchFamily="-65" charset="-128"/>
              </a:rPr>
              <a:t>: what do people think about the new iPhone?</a:t>
            </a:r>
          </a:p>
          <a:p>
            <a:r>
              <a:rPr lang="en-US" sz="2700" i="1" dirty="0">
                <a:cs typeface="ＭＳ Ｐゴシック" pitchFamily="-65" charset="-128"/>
              </a:rPr>
              <a:t>Public sentiment</a:t>
            </a:r>
            <a:r>
              <a:rPr lang="en-US" sz="2700" dirty="0">
                <a:cs typeface="ＭＳ Ｐゴシック" pitchFamily="-65" charset="-128"/>
              </a:rPr>
              <a:t>: how is consumer confidence? Is despair increasing?</a:t>
            </a:r>
          </a:p>
          <a:p>
            <a:r>
              <a:rPr lang="en-US" sz="2700" i="1" dirty="0">
                <a:cs typeface="ＭＳ Ｐゴシック" pitchFamily="-65" charset="-128"/>
              </a:rPr>
              <a:t>Politics</a:t>
            </a:r>
            <a:r>
              <a:rPr lang="en-US" sz="2700" dirty="0">
                <a:cs typeface="ＭＳ Ｐゴシック" pitchFamily="-65" charset="-128"/>
              </a:rPr>
              <a:t>: what do people think about this candidate or issue?</a:t>
            </a:r>
          </a:p>
          <a:p>
            <a:r>
              <a:rPr lang="en-US" sz="2700" i="1" dirty="0">
                <a:cs typeface="ＭＳ Ｐゴシック" pitchFamily="-65" charset="-128"/>
              </a:rPr>
              <a:t>Prediction</a:t>
            </a:r>
            <a:r>
              <a:rPr lang="en-US" sz="2700" dirty="0">
                <a:cs typeface="ＭＳ Ｐゴシック" pitchFamily="-65" charset="-128"/>
              </a:rPr>
              <a:t>: predict election outcomes or market trends from sentiment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35</a:t>
            </a:fld>
            <a:endParaRPr lang="en-US"/>
          </a:p>
        </p:txBody>
      </p:sp>
    </p:spTree>
    <p:extLst>
      <p:ext uri="{BB962C8B-B14F-4D97-AF65-F5344CB8AC3E}">
        <p14:creationId xmlns:p14="http://schemas.microsoft.com/office/powerpoint/2010/main" val="262104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789" y="-95250"/>
            <a:ext cx="7772400" cy="857250"/>
          </a:xfrm>
        </p:spPr>
        <p:txBody>
          <a:bodyPr/>
          <a:lstStyle/>
          <a:p>
            <a:r>
              <a:rPr lang="en-US" dirty="0"/>
              <a:t>Scherer Typology of Affective States</a:t>
            </a:r>
          </a:p>
        </p:txBody>
      </p:sp>
      <p:sp>
        <p:nvSpPr>
          <p:cNvPr id="3" name="Content Placeholder 2"/>
          <p:cNvSpPr>
            <a:spLocks noGrp="1"/>
          </p:cNvSpPr>
          <p:nvPr>
            <p:ph sz="quarter" idx="1"/>
          </p:nvPr>
        </p:nvSpPr>
        <p:spPr>
          <a:xfrm>
            <a:off x="304800" y="1255746"/>
            <a:ext cx="8763000" cy="3886200"/>
          </a:xfrm>
        </p:spPr>
        <p:txBody>
          <a:bodyPr/>
          <a:lstStyle/>
          <a:p>
            <a:r>
              <a:rPr lang="en-US" sz="1800" b="1" dirty="0"/>
              <a:t>Emotion</a:t>
            </a:r>
            <a:r>
              <a:rPr lang="en-US" sz="1800" dirty="0"/>
              <a:t>: brief organically synchronized … evaluation of a major event </a:t>
            </a:r>
          </a:p>
          <a:p>
            <a:pPr lvl="1"/>
            <a:r>
              <a:rPr lang="en-US" sz="1800" i="1" dirty="0"/>
              <a:t>angry, sad, joyful, fearful, ashamed, proud, elated</a:t>
            </a:r>
            <a:endParaRPr lang="en-US" sz="1800" dirty="0"/>
          </a:p>
          <a:p>
            <a:r>
              <a:rPr lang="en-US" sz="1800" b="1" dirty="0"/>
              <a:t>Mood</a:t>
            </a:r>
            <a:r>
              <a:rPr lang="en-US" sz="1800" dirty="0"/>
              <a:t>: diffuse non-caused low-intensity long-duration change in subjective feeling</a:t>
            </a:r>
          </a:p>
          <a:p>
            <a:pPr lvl="1"/>
            <a:r>
              <a:rPr lang="en-US" sz="1800" i="1" dirty="0"/>
              <a:t>cheerful, gloomy, irritable, listless, depressed, buoyant</a:t>
            </a:r>
            <a:endParaRPr lang="en-US" sz="1800" dirty="0"/>
          </a:p>
          <a:p>
            <a:r>
              <a:rPr lang="en-US" sz="1800" b="1" dirty="0"/>
              <a:t>Interpersonal stances</a:t>
            </a:r>
            <a:r>
              <a:rPr lang="en-US" sz="1800" dirty="0"/>
              <a:t>: affective stance toward another person in a specific interaction</a:t>
            </a:r>
          </a:p>
          <a:p>
            <a:pPr lvl="1"/>
            <a:r>
              <a:rPr lang="en-US" sz="1800" i="1" dirty="0"/>
              <a:t>friendly, flirtatious, distant, cold, warm, supportive, contemptuous</a:t>
            </a:r>
          </a:p>
          <a:p>
            <a:r>
              <a:rPr lang="en-US" sz="1800" b="1" dirty="0"/>
              <a:t>Attitudes</a:t>
            </a:r>
            <a:r>
              <a:rPr lang="en-US" sz="1800" dirty="0"/>
              <a:t>: enduring, affectively colored beliefs, dispositions towards objects or persons</a:t>
            </a:r>
          </a:p>
          <a:p>
            <a:pPr lvl="1"/>
            <a:r>
              <a:rPr lang="en-US" sz="1800" i="1" dirty="0"/>
              <a:t> liking, loving, hating, valuing, desiring</a:t>
            </a:r>
            <a:endParaRPr lang="en-US" sz="1800" dirty="0"/>
          </a:p>
          <a:p>
            <a:r>
              <a:rPr lang="en-US" sz="1800" b="1" dirty="0"/>
              <a:t>Personality traits</a:t>
            </a:r>
            <a:r>
              <a:rPr lang="en-US" sz="1800" dirty="0"/>
              <a:t>: stable personality dispositions and typical behavior tendencies</a:t>
            </a:r>
          </a:p>
          <a:p>
            <a:pPr lvl="1"/>
            <a:r>
              <a:rPr lang="en-US" sz="1800" i="1" dirty="0"/>
              <a:t>nervous, anxious, reckless, morose, hostile, jealous</a:t>
            </a:r>
          </a:p>
        </p:txBody>
      </p:sp>
      <p:sp>
        <p:nvSpPr>
          <p:cNvPr id="4" name="TextBox 3"/>
          <p:cNvSpPr txBox="1"/>
          <p:nvPr/>
        </p:nvSpPr>
        <p:spPr>
          <a:xfrm>
            <a:off x="1447800" y="4682240"/>
            <a:ext cx="7799507" cy="461665"/>
          </a:xfrm>
          <a:prstGeom prst="rect">
            <a:avLst/>
          </a:prstGeom>
          <a:noFill/>
        </p:spPr>
        <p:txBody>
          <a:bodyPr wrap="square" rtlCol="0">
            <a:spAutoFit/>
          </a:bodyPr>
          <a:lstStyle/>
          <a:p>
            <a:r>
              <a:rPr lang="en-US" sz="1200" dirty="0"/>
              <a:t>Scherer, Klaus R. 1984. Emotion as a Multicomponent Process: A model and some cross-cultural data.</a:t>
            </a:r>
          </a:p>
          <a:p>
            <a:r>
              <a:rPr lang="en-US" sz="1200" dirty="0"/>
              <a:t>In </a:t>
            </a:r>
            <a:r>
              <a:rPr lang="en-US" sz="1200" i="1" dirty="0"/>
              <a:t>Review of Personality and Social Psych</a:t>
            </a:r>
            <a:r>
              <a:rPr lang="en-US" sz="1200" dirty="0"/>
              <a:t> 5: 37-63.</a:t>
            </a:r>
            <a:endParaRPr lang="en-US" sz="1200" dirty="0">
              <a:latin typeface="+mn-lt"/>
            </a:endParaRPr>
          </a:p>
        </p:txBody>
      </p:sp>
    </p:spTree>
    <p:extLst>
      <p:ext uri="{BB962C8B-B14F-4D97-AF65-F5344CB8AC3E}">
        <p14:creationId xmlns:p14="http://schemas.microsoft.com/office/powerpoint/2010/main" val="701942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789" y="-95250"/>
            <a:ext cx="7772400" cy="857250"/>
          </a:xfrm>
        </p:spPr>
        <p:txBody>
          <a:bodyPr/>
          <a:lstStyle/>
          <a:p>
            <a:r>
              <a:rPr lang="en-US" dirty="0"/>
              <a:t>Scherer Typology of Affective States</a:t>
            </a:r>
          </a:p>
        </p:txBody>
      </p:sp>
      <p:sp>
        <p:nvSpPr>
          <p:cNvPr id="3" name="Content Placeholder 2"/>
          <p:cNvSpPr>
            <a:spLocks noGrp="1"/>
          </p:cNvSpPr>
          <p:nvPr>
            <p:ph sz="quarter" idx="1"/>
          </p:nvPr>
        </p:nvSpPr>
        <p:spPr>
          <a:xfrm>
            <a:off x="304800" y="1255746"/>
            <a:ext cx="8839200" cy="3886200"/>
          </a:xfrm>
        </p:spPr>
        <p:txBody>
          <a:bodyPr/>
          <a:lstStyle/>
          <a:p>
            <a:r>
              <a:rPr lang="en-US" sz="1800" b="1" dirty="0">
                <a:solidFill>
                  <a:schemeClr val="accent5">
                    <a:lumMod val="60000"/>
                    <a:lumOff val="40000"/>
                  </a:schemeClr>
                </a:solidFill>
              </a:rPr>
              <a:t>Emotion</a:t>
            </a:r>
            <a:r>
              <a:rPr lang="en-US" sz="1800" dirty="0">
                <a:solidFill>
                  <a:schemeClr val="accent5">
                    <a:lumMod val="60000"/>
                    <a:lumOff val="40000"/>
                  </a:schemeClr>
                </a:solidFill>
              </a:rPr>
              <a:t>: brief organically synchronized … evaluation of a major event </a:t>
            </a:r>
          </a:p>
          <a:p>
            <a:pPr lvl="1"/>
            <a:r>
              <a:rPr lang="en-US" sz="1800" i="1" dirty="0">
                <a:solidFill>
                  <a:schemeClr val="accent5">
                    <a:lumMod val="60000"/>
                    <a:lumOff val="40000"/>
                  </a:schemeClr>
                </a:solidFill>
              </a:rPr>
              <a:t>angry, sad, joyful, fearful, ashamed, proud, elated</a:t>
            </a:r>
            <a:endParaRPr lang="en-US" sz="1800" dirty="0">
              <a:solidFill>
                <a:schemeClr val="accent5">
                  <a:lumMod val="60000"/>
                  <a:lumOff val="40000"/>
                </a:schemeClr>
              </a:solidFill>
            </a:endParaRPr>
          </a:p>
          <a:p>
            <a:r>
              <a:rPr lang="en-US" sz="1800" b="1" dirty="0">
                <a:solidFill>
                  <a:schemeClr val="accent5">
                    <a:lumMod val="60000"/>
                    <a:lumOff val="40000"/>
                  </a:schemeClr>
                </a:solidFill>
              </a:rPr>
              <a:t>Mood</a:t>
            </a:r>
            <a:r>
              <a:rPr lang="en-US" sz="1800" dirty="0">
                <a:solidFill>
                  <a:schemeClr val="accent5">
                    <a:lumMod val="60000"/>
                    <a:lumOff val="40000"/>
                  </a:schemeClr>
                </a:solidFill>
              </a:rPr>
              <a:t>: diffuse non-caused low-intensity long-duration change in subjective feeling</a:t>
            </a:r>
          </a:p>
          <a:p>
            <a:pPr lvl="1"/>
            <a:r>
              <a:rPr lang="en-US" sz="1800" i="1" dirty="0">
                <a:solidFill>
                  <a:schemeClr val="accent5">
                    <a:lumMod val="60000"/>
                    <a:lumOff val="40000"/>
                  </a:schemeClr>
                </a:solidFill>
              </a:rPr>
              <a:t>cheerful, gloomy, irritable, listless, depressed, buoyant</a:t>
            </a:r>
            <a:endParaRPr lang="en-US" sz="1800" dirty="0">
              <a:solidFill>
                <a:schemeClr val="accent5">
                  <a:lumMod val="60000"/>
                  <a:lumOff val="40000"/>
                </a:schemeClr>
              </a:solidFill>
            </a:endParaRPr>
          </a:p>
          <a:p>
            <a:r>
              <a:rPr lang="en-US" sz="1800" b="1" dirty="0">
                <a:solidFill>
                  <a:schemeClr val="accent5">
                    <a:lumMod val="60000"/>
                    <a:lumOff val="40000"/>
                  </a:schemeClr>
                </a:solidFill>
              </a:rPr>
              <a:t>Interpersonal stances</a:t>
            </a:r>
            <a:r>
              <a:rPr lang="en-US" sz="1800" dirty="0">
                <a:solidFill>
                  <a:schemeClr val="accent5">
                    <a:lumMod val="60000"/>
                    <a:lumOff val="40000"/>
                  </a:schemeClr>
                </a:solidFill>
              </a:rPr>
              <a:t>: affective stance toward another person in a specific interaction</a:t>
            </a:r>
          </a:p>
          <a:p>
            <a:pPr lvl="1"/>
            <a:r>
              <a:rPr lang="en-US" sz="1800" i="1" dirty="0">
                <a:solidFill>
                  <a:schemeClr val="accent5">
                    <a:lumMod val="60000"/>
                    <a:lumOff val="40000"/>
                  </a:schemeClr>
                </a:solidFill>
              </a:rPr>
              <a:t>friendly, flirtatious, distant, cold, warm, supportive, contemptuous</a:t>
            </a:r>
          </a:p>
          <a:p>
            <a:r>
              <a:rPr lang="en-US" sz="1800" b="1" dirty="0"/>
              <a:t>Attitudes: enduring, affectively colored beliefs, dispositions towards objects or persons</a:t>
            </a:r>
          </a:p>
          <a:p>
            <a:pPr lvl="1"/>
            <a:r>
              <a:rPr lang="en-US" sz="1800" b="1" i="1" dirty="0"/>
              <a:t> </a:t>
            </a:r>
            <a:r>
              <a:rPr lang="en-US" sz="1800" i="1" dirty="0"/>
              <a:t>liking, loving, hating, valuing, desiring</a:t>
            </a:r>
          </a:p>
          <a:p>
            <a:r>
              <a:rPr lang="en-US" sz="1800" b="1" dirty="0">
                <a:solidFill>
                  <a:srgbClr val="7CD7CF"/>
                </a:solidFill>
              </a:rPr>
              <a:t>Personality traits</a:t>
            </a:r>
            <a:r>
              <a:rPr lang="en-US" sz="1800" dirty="0">
                <a:solidFill>
                  <a:srgbClr val="7CD7CF"/>
                </a:solidFill>
              </a:rPr>
              <a:t>: stable personality dispositions and typical behavior tendencies</a:t>
            </a:r>
          </a:p>
          <a:p>
            <a:pPr lvl="1"/>
            <a:r>
              <a:rPr lang="en-US" sz="1800" i="1" dirty="0">
                <a:solidFill>
                  <a:srgbClr val="7CD7CF"/>
                </a:solidFill>
              </a:rPr>
              <a:t>nervous, anxious, reckless, morose, hostile, jealous</a:t>
            </a:r>
          </a:p>
        </p:txBody>
      </p:sp>
    </p:spTree>
    <p:extLst>
      <p:ext uri="{BB962C8B-B14F-4D97-AF65-F5344CB8AC3E}">
        <p14:creationId xmlns:p14="http://schemas.microsoft.com/office/powerpoint/2010/main" val="1427336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9550"/>
            <a:ext cx="7467600" cy="742950"/>
          </a:xfrm>
        </p:spPr>
        <p:txBody>
          <a:bodyPr/>
          <a:lstStyle/>
          <a:p>
            <a:r>
              <a:rPr lang="en-US" dirty="0"/>
              <a:t>Sentiment Analysis</a:t>
            </a:r>
          </a:p>
        </p:txBody>
      </p:sp>
      <p:sp>
        <p:nvSpPr>
          <p:cNvPr id="3" name="Content Placeholder 2"/>
          <p:cNvSpPr>
            <a:spLocks noGrp="1"/>
          </p:cNvSpPr>
          <p:nvPr>
            <p:ph idx="1"/>
          </p:nvPr>
        </p:nvSpPr>
        <p:spPr>
          <a:xfrm>
            <a:off x="304800" y="1200150"/>
            <a:ext cx="8763000" cy="3962400"/>
          </a:xfrm>
        </p:spPr>
        <p:txBody>
          <a:bodyPr/>
          <a:lstStyle/>
          <a:p>
            <a:r>
              <a:rPr lang="en-US" dirty="0"/>
              <a:t>Sentiment analysis is the detection of </a:t>
            </a:r>
            <a:r>
              <a:rPr lang="en-US" b="1" dirty="0"/>
              <a:t>attitudes</a:t>
            </a:r>
          </a:p>
          <a:p>
            <a:pPr marL="457200" lvl="1" indent="0">
              <a:buNone/>
            </a:pPr>
            <a:r>
              <a:rPr lang="en-US" dirty="0"/>
              <a:t>“enduring, affectively colored beliefs, dispositions towards objects or persons”</a:t>
            </a:r>
          </a:p>
          <a:p>
            <a:pPr marL="914400" lvl="1" indent="-457200">
              <a:buFont typeface="+mj-lt"/>
              <a:buAutoNum type="arabicPeriod"/>
            </a:pPr>
            <a:r>
              <a:rPr lang="en-US" b="1" dirty="0"/>
              <a:t>Holder (source) </a:t>
            </a:r>
            <a:r>
              <a:rPr lang="en-US" dirty="0"/>
              <a:t>of attitude</a:t>
            </a:r>
          </a:p>
          <a:p>
            <a:pPr marL="914400" lvl="1" indent="-457200">
              <a:buFont typeface="+mj-lt"/>
              <a:buAutoNum type="arabicPeriod"/>
            </a:pPr>
            <a:r>
              <a:rPr lang="en-US" b="1" dirty="0"/>
              <a:t>Target (aspect) </a:t>
            </a:r>
            <a:r>
              <a:rPr lang="en-US" dirty="0"/>
              <a:t>of attitude</a:t>
            </a:r>
          </a:p>
          <a:p>
            <a:pPr marL="914400" lvl="1" indent="-457200">
              <a:buFont typeface="+mj-lt"/>
              <a:buAutoNum type="arabicPeriod"/>
            </a:pPr>
            <a:r>
              <a:rPr lang="en-US" b="1" dirty="0"/>
              <a:t>Type </a:t>
            </a:r>
            <a:r>
              <a:rPr lang="en-US" dirty="0"/>
              <a:t>of attitude</a:t>
            </a:r>
          </a:p>
          <a:p>
            <a:pPr lvl="2"/>
            <a:r>
              <a:rPr lang="en-US" dirty="0"/>
              <a:t>From a set of types</a:t>
            </a:r>
          </a:p>
          <a:p>
            <a:pPr lvl="3"/>
            <a:r>
              <a:rPr lang="en-US" i="1" dirty="0"/>
              <a:t>Like, love, hate, value, desire,</a:t>
            </a:r>
            <a:r>
              <a:rPr lang="en-US" dirty="0"/>
              <a:t> etc.</a:t>
            </a:r>
          </a:p>
          <a:p>
            <a:pPr lvl="2"/>
            <a:r>
              <a:rPr lang="en-US" dirty="0"/>
              <a:t>Or (more commonly) simple weighted </a:t>
            </a:r>
            <a:r>
              <a:rPr lang="en-US" b="1" dirty="0"/>
              <a:t>polarity</a:t>
            </a:r>
            <a:r>
              <a:rPr lang="en-US" dirty="0"/>
              <a:t>: </a:t>
            </a:r>
          </a:p>
          <a:p>
            <a:pPr lvl="3"/>
            <a:r>
              <a:rPr lang="en-US" i="1" dirty="0"/>
              <a:t>positive, negative, neutral, </a:t>
            </a:r>
            <a:r>
              <a:rPr lang="en-US" dirty="0"/>
              <a:t>together with </a:t>
            </a:r>
            <a:r>
              <a:rPr lang="en-US" i="1" dirty="0"/>
              <a:t>strength</a:t>
            </a:r>
          </a:p>
          <a:p>
            <a:pPr marL="914400" lvl="1" indent="-457200">
              <a:lnSpc>
                <a:spcPct val="90000"/>
              </a:lnSpc>
              <a:buFont typeface="+mj-lt"/>
              <a:buAutoNum type="arabicPeriod"/>
            </a:pPr>
            <a:r>
              <a:rPr lang="en-US" b="1" dirty="0"/>
              <a:t>Text</a:t>
            </a:r>
            <a:r>
              <a:rPr lang="en-US" dirty="0"/>
              <a:t> containing the attitude</a:t>
            </a:r>
          </a:p>
          <a:p>
            <a:pPr lvl="2">
              <a:lnSpc>
                <a:spcPct val="90000"/>
              </a:lnSpc>
            </a:pPr>
            <a:r>
              <a:rPr lang="en-US" dirty="0"/>
              <a:t>Sentence or entire document</a:t>
            </a:r>
          </a:p>
          <a:p>
            <a:pPr lvl="1"/>
            <a:endParaRPr lang="en-US" dirty="0"/>
          </a:p>
        </p:txBody>
      </p:sp>
      <p:sp>
        <p:nvSpPr>
          <p:cNvPr id="4" name="Slide Number Placeholder 3"/>
          <p:cNvSpPr>
            <a:spLocks noGrp="1"/>
          </p:cNvSpPr>
          <p:nvPr>
            <p:ph type="sldNum" sz="quarter" idx="12"/>
          </p:nvPr>
        </p:nvSpPr>
        <p:spPr>
          <a:xfrm>
            <a:off x="304800" y="4705350"/>
            <a:ext cx="381000" cy="342900"/>
          </a:xfrm>
        </p:spPr>
        <p:txBody>
          <a:bodyPr/>
          <a:lstStyle/>
          <a:p>
            <a:fld id="{10F35DC5-7E65-8247-99AB-4E984F8A921E}" type="slidenum">
              <a:rPr lang="en-US" smtClean="0"/>
              <a:pPr/>
              <a:t>38</a:t>
            </a:fld>
            <a:endParaRPr lang="en-US" dirty="0"/>
          </a:p>
        </p:txBody>
      </p:sp>
    </p:spTree>
    <p:extLst>
      <p:ext uri="{BB962C8B-B14F-4D97-AF65-F5344CB8AC3E}">
        <p14:creationId xmlns:p14="http://schemas.microsoft.com/office/powerpoint/2010/main" val="185080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a:t>
            </a:r>
          </a:p>
        </p:txBody>
      </p:sp>
      <p:sp>
        <p:nvSpPr>
          <p:cNvPr id="3" name="Content Placeholder 2"/>
          <p:cNvSpPr>
            <a:spLocks noGrp="1"/>
          </p:cNvSpPr>
          <p:nvPr>
            <p:ph sz="quarter" idx="1"/>
          </p:nvPr>
        </p:nvSpPr>
        <p:spPr/>
        <p:txBody>
          <a:bodyPr/>
          <a:lstStyle/>
          <a:p>
            <a:r>
              <a:rPr lang="en-US" sz="3200" dirty="0"/>
              <a:t>Simplest task:</a:t>
            </a:r>
          </a:p>
          <a:p>
            <a:pPr lvl="1"/>
            <a:r>
              <a:rPr lang="en-US" sz="2800" dirty="0"/>
              <a:t>Is the attitude of this text positive or negative?</a:t>
            </a:r>
          </a:p>
          <a:p>
            <a:r>
              <a:rPr lang="en-US" sz="3200" dirty="0"/>
              <a:t>More complex:</a:t>
            </a:r>
          </a:p>
          <a:p>
            <a:pPr lvl="1"/>
            <a:r>
              <a:rPr lang="en-US" sz="2800" dirty="0"/>
              <a:t>Rank the attitude of this text from 1 to 5</a:t>
            </a:r>
          </a:p>
          <a:p>
            <a:r>
              <a:rPr lang="en-US" sz="3200" dirty="0"/>
              <a:t>Advanced:</a:t>
            </a:r>
          </a:p>
          <a:p>
            <a:pPr lvl="1"/>
            <a:r>
              <a:rPr lang="en-US" sz="2800" dirty="0"/>
              <a:t>Detect the target, source, or complex attitude types</a:t>
            </a:r>
            <a:endParaRPr lang="en-US" dirty="0"/>
          </a:p>
          <a:p>
            <a:endParaRPr lang="en-US" dirty="0"/>
          </a:p>
          <a:p>
            <a:endParaRPr lang="en-US" dirty="0"/>
          </a:p>
        </p:txBody>
      </p:sp>
    </p:spTree>
    <p:extLst>
      <p:ext uri="{BB962C8B-B14F-4D97-AF65-F5344CB8AC3E}">
        <p14:creationId xmlns:p14="http://schemas.microsoft.com/office/powerpoint/2010/main" val="2079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66688" cy="5143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0"/>
            <a:ext cx="7993944" cy="5143500"/>
          </a:xfrm>
          <a:prstGeom prst="rect">
            <a:avLst/>
          </a:prstGeom>
        </p:spPr>
      </p:pic>
    </p:spTree>
    <p:extLst>
      <p:ext uri="{BB962C8B-B14F-4D97-AF65-F5344CB8AC3E}">
        <p14:creationId xmlns:p14="http://schemas.microsoft.com/office/powerpoint/2010/main" val="1365544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a:t>
            </a:r>
          </a:p>
        </p:txBody>
      </p:sp>
      <p:sp>
        <p:nvSpPr>
          <p:cNvPr id="3" name="Content Placeholder 2"/>
          <p:cNvSpPr>
            <a:spLocks noGrp="1"/>
          </p:cNvSpPr>
          <p:nvPr>
            <p:ph sz="quarter" idx="1"/>
          </p:nvPr>
        </p:nvSpPr>
        <p:spPr/>
        <p:txBody>
          <a:bodyPr/>
          <a:lstStyle/>
          <a:p>
            <a:r>
              <a:rPr lang="en-US" sz="3200" dirty="0"/>
              <a:t>Simplest task:</a:t>
            </a:r>
          </a:p>
          <a:p>
            <a:pPr lvl="1"/>
            <a:r>
              <a:rPr lang="en-US" sz="2800" dirty="0">
                <a:solidFill>
                  <a:srgbClr val="000090"/>
                </a:solidFill>
              </a:rPr>
              <a:t>Is the attitude of this text positive or negative?</a:t>
            </a:r>
          </a:p>
          <a:p>
            <a:r>
              <a:rPr lang="en-US" sz="3200" dirty="0"/>
              <a:t>More complex:</a:t>
            </a:r>
          </a:p>
          <a:p>
            <a:pPr lvl="1"/>
            <a:r>
              <a:rPr lang="en-US" sz="2800" dirty="0"/>
              <a:t>Rank the attitude of this text from 1 to 5</a:t>
            </a:r>
          </a:p>
          <a:p>
            <a:r>
              <a:rPr lang="en-US" sz="3200" dirty="0"/>
              <a:t>Advanced:</a:t>
            </a:r>
          </a:p>
          <a:p>
            <a:pPr lvl="1"/>
            <a:r>
              <a:rPr lang="en-US" sz="2800" dirty="0"/>
              <a:t>Detect the target, source, or complex attitude types</a:t>
            </a:r>
            <a:endParaRPr lang="en-US" dirty="0"/>
          </a:p>
          <a:p>
            <a:endParaRPr lang="en-US" dirty="0"/>
          </a:p>
          <a:p>
            <a:endParaRPr lang="en-US" dirty="0"/>
          </a:p>
        </p:txBody>
      </p:sp>
    </p:spTree>
    <p:extLst>
      <p:ext uri="{BB962C8B-B14F-4D97-AF65-F5344CB8AC3E}">
        <p14:creationId xmlns:p14="http://schemas.microsoft.com/office/powerpoint/2010/main" val="1057386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dirty="0">
                <a:latin typeface="Calibri (Headings)"/>
                <a:cs typeface="Calibri (Headings)"/>
              </a:rPr>
              <a:t>Sentiment Analysis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A Baseline Algorithm</a:t>
            </a:r>
          </a:p>
        </p:txBody>
      </p:sp>
    </p:spTree>
    <p:extLst>
      <p:ext uri="{BB962C8B-B14F-4D97-AF65-F5344CB8AC3E}">
        <p14:creationId xmlns:p14="http://schemas.microsoft.com/office/powerpoint/2010/main" val="56653341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696200" cy="857250"/>
          </a:xfrm>
        </p:spPr>
        <p:txBody>
          <a:bodyPr/>
          <a:lstStyle/>
          <a:p>
            <a:pPr lvl="1"/>
            <a:r>
              <a:rPr lang="en-US" sz="2800" dirty="0"/>
              <a:t>Sentiment Classification in Movie Reviews</a:t>
            </a:r>
            <a:endParaRPr lang="en-US" sz="4400" dirty="0"/>
          </a:p>
        </p:txBody>
      </p:sp>
      <p:sp>
        <p:nvSpPr>
          <p:cNvPr id="3" name="Content Placeholder 2"/>
          <p:cNvSpPr>
            <a:spLocks noGrp="1"/>
          </p:cNvSpPr>
          <p:nvPr>
            <p:ph sz="quarter" idx="1"/>
          </p:nvPr>
        </p:nvSpPr>
        <p:spPr>
          <a:xfrm>
            <a:off x="533400" y="2038350"/>
            <a:ext cx="7772400" cy="2362200"/>
          </a:xfrm>
        </p:spPr>
        <p:txBody>
          <a:bodyPr/>
          <a:lstStyle/>
          <a:p>
            <a:r>
              <a:rPr lang="en-US" dirty="0"/>
              <a:t>Polarity detection:</a:t>
            </a:r>
          </a:p>
          <a:p>
            <a:pPr lvl="1"/>
            <a:r>
              <a:rPr lang="en-US" dirty="0"/>
              <a:t>Is an IMDB movie review positive or negative?</a:t>
            </a:r>
          </a:p>
          <a:p>
            <a:r>
              <a:rPr lang="en-US" dirty="0"/>
              <a:t>Data: </a:t>
            </a:r>
            <a:r>
              <a:rPr lang="en-US" i="1" dirty="0"/>
              <a:t>Polarity Data 2.0: </a:t>
            </a:r>
          </a:p>
          <a:p>
            <a:pPr lvl="1"/>
            <a:r>
              <a:rPr lang="en-US" dirty="0">
                <a:hlinkClick r:id="rId2"/>
              </a:rPr>
              <a:t>http://www.cs.cornell.edu/people/pabo/movie-review-data</a:t>
            </a:r>
            <a:endParaRPr lang="en-US" dirty="0"/>
          </a:p>
        </p:txBody>
      </p:sp>
      <p:sp>
        <p:nvSpPr>
          <p:cNvPr id="4" name="TextBox 3"/>
          <p:cNvSpPr txBox="1"/>
          <p:nvPr/>
        </p:nvSpPr>
        <p:spPr>
          <a:xfrm>
            <a:off x="2667000" y="931843"/>
            <a:ext cx="6629400" cy="954107"/>
          </a:xfrm>
          <a:prstGeom prst="rect">
            <a:avLst/>
          </a:prstGeom>
          <a:noFill/>
        </p:spPr>
        <p:txBody>
          <a:bodyPr wrap="square" rtlCol="0">
            <a:spAutoFit/>
          </a:bodyPr>
          <a:lstStyle/>
          <a:p>
            <a:r>
              <a:rPr lang="en-US" sz="1400" dirty="0">
                <a:solidFill>
                  <a:schemeClr val="accent5">
                    <a:lumMod val="75000"/>
                  </a:schemeClr>
                </a:solidFill>
                <a:latin typeface="+mn-lt"/>
              </a:rPr>
              <a:t>Bo Pang, Lillian Lee, and </a:t>
            </a:r>
            <a:r>
              <a:rPr lang="en-US" sz="1400" dirty="0" err="1">
                <a:solidFill>
                  <a:schemeClr val="accent5">
                    <a:lumMod val="75000"/>
                  </a:schemeClr>
                </a:solidFill>
                <a:latin typeface="+mn-lt"/>
              </a:rPr>
              <a:t>Shivakumar</a:t>
            </a:r>
            <a:r>
              <a:rPr lang="en-US" sz="1400" dirty="0">
                <a:solidFill>
                  <a:schemeClr val="accent5">
                    <a:lumMod val="75000"/>
                  </a:schemeClr>
                </a:solidFill>
                <a:latin typeface="+mn-lt"/>
              </a:rPr>
              <a:t> </a:t>
            </a:r>
            <a:r>
              <a:rPr lang="en-US" sz="1400" dirty="0" err="1">
                <a:solidFill>
                  <a:schemeClr val="accent5">
                    <a:lumMod val="75000"/>
                  </a:schemeClr>
                </a:solidFill>
                <a:latin typeface="+mn-lt"/>
              </a:rPr>
              <a:t>Vaithyanathan</a:t>
            </a:r>
            <a:r>
              <a:rPr lang="en-US" sz="1400" dirty="0">
                <a:solidFill>
                  <a:schemeClr val="accent5">
                    <a:lumMod val="75000"/>
                  </a:schemeClr>
                </a:solidFill>
                <a:latin typeface="+mn-lt"/>
              </a:rPr>
              <a:t>.  2002.  Thumbs up? Sentiment Classification using Machine Learning Techniques. EMNLP-2002, 79—86.</a:t>
            </a:r>
          </a:p>
          <a:p>
            <a:r>
              <a:rPr lang="en-US" sz="1400" dirty="0">
                <a:solidFill>
                  <a:schemeClr val="accent5">
                    <a:lumMod val="75000"/>
                  </a:schemeClr>
                </a:solidFill>
                <a:latin typeface="+mn-lt"/>
              </a:rPr>
              <a:t>Bo Pang and Lillian Lee.  2004.  A Sentimental Education: Sentiment Analysis Using Subjectivity Summarization Based on Minimum Cuts.  ACL, 271-278</a:t>
            </a:r>
          </a:p>
        </p:txBody>
      </p:sp>
    </p:spTree>
    <p:extLst>
      <p:ext uri="{BB962C8B-B14F-4D97-AF65-F5344CB8AC3E}">
        <p14:creationId xmlns:p14="http://schemas.microsoft.com/office/powerpoint/2010/main" val="1983590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772400" cy="857250"/>
          </a:xfrm>
        </p:spPr>
        <p:txBody>
          <a:bodyPr/>
          <a:lstStyle/>
          <a:p>
            <a:r>
              <a:rPr lang="en-US" dirty="0"/>
              <a:t>IMDB data in the Pang and Lee database</a:t>
            </a:r>
          </a:p>
        </p:txBody>
      </p:sp>
      <p:sp>
        <p:nvSpPr>
          <p:cNvPr id="3" name="Content Placeholder 2"/>
          <p:cNvSpPr>
            <a:spLocks noGrp="1"/>
          </p:cNvSpPr>
          <p:nvPr>
            <p:ph sz="quarter" idx="1"/>
          </p:nvPr>
        </p:nvSpPr>
        <p:spPr>
          <a:xfrm>
            <a:off x="76200" y="1657350"/>
            <a:ext cx="4953000" cy="4171950"/>
          </a:xfrm>
        </p:spPr>
        <p:txBody>
          <a:bodyPr/>
          <a:lstStyle/>
          <a:p>
            <a:pPr marL="0" indent="0">
              <a:buNone/>
            </a:pPr>
            <a:r>
              <a:rPr lang="en-US" sz="1800" dirty="0"/>
              <a:t>when _star wars_ came out some twenty years ago , the image of traveling throughout the stars has become a commonplace image . […]</a:t>
            </a:r>
          </a:p>
          <a:p>
            <a:pPr marL="0" indent="0">
              <a:buNone/>
            </a:pPr>
            <a:r>
              <a:rPr lang="en-US" sz="1800" dirty="0"/>
              <a:t>when </a:t>
            </a:r>
            <a:r>
              <a:rPr lang="en-US" sz="1800" dirty="0" err="1"/>
              <a:t>han</a:t>
            </a:r>
            <a:r>
              <a:rPr lang="en-US" sz="1800" dirty="0"/>
              <a:t> solo goes light speed , the stars change to bright lines , going towards the viewer in lines that converge at an invisible point . </a:t>
            </a:r>
          </a:p>
          <a:p>
            <a:pPr marL="0" indent="0">
              <a:buNone/>
            </a:pPr>
            <a:r>
              <a:rPr lang="en-US" sz="1800" dirty="0"/>
              <a:t>cool . </a:t>
            </a:r>
          </a:p>
          <a:p>
            <a:pPr marL="0" indent="0">
              <a:buNone/>
            </a:pPr>
            <a:r>
              <a:rPr lang="en-US" sz="1800" dirty="0"/>
              <a:t>_</a:t>
            </a:r>
            <a:r>
              <a:rPr lang="en-US" sz="1800" dirty="0" err="1"/>
              <a:t>october</a:t>
            </a:r>
            <a:r>
              <a:rPr lang="en-US" sz="1800" dirty="0"/>
              <a:t> sky_ offers a much simpler image–that of a single white dot , traveling horizontally across the night sky .   [. . . ]</a:t>
            </a:r>
          </a:p>
        </p:txBody>
      </p:sp>
      <p:sp>
        <p:nvSpPr>
          <p:cNvPr id="4" name="Content Placeholder 2"/>
          <p:cNvSpPr txBox="1">
            <a:spLocks/>
          </p:cNvSpPr>
          <p:nvPr/>
        </p:nvSpPr>
        <p:spPr bwMode="auto">
          <a:xfrm>
            <a:off x="5105400" y="1657350"/>
            <a:ext cx="4038600" cy="3657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800" dirty="0"/>
              <a:t>“ snake eyes ” is the most aggravating kind of movie : the kind that shows so much potential then becomes unbelievably disappointing . </a:t>
            </a:r>
          </a:p>
          <a:p>
            <a:pPr marL="0" indent="0">
              <a:buNone/>
            </a:pPr>
            <a:r>
              <a:rPr lang="en-US" sz="1800" dirty="0"/>
              <a:t>it’s not just because this is a </a:t>
            </a:r>
            <a:r>
              <a:rPr lang="en-US" sz="1800" dirty="0" err="1"/>
              <a:t>brian</a:t>
            </a:r>
            <a:r>
              <a:rPr lang="en-US" sz="1800" dirty="0"/>
              <a:t> </a:t>
            </a:r>
            <a:r>
              <a:rPr lang="en-US" sz="1800" dirty="0" err="1"/>
              <a:t>depalma</a:t>
            </a:r>
            <a:r>
              <a:rPr lang="en-US" sz="1800" dirty="0"/>
              <a:t> film , and since he’s a great director and one who’s films are always greeted with at least some fanfare . </a:t>
            </a:r>
          </a:p>
          <a:p>
            <a:pPr marL="0" indent="0">
              <a:buNone/>
            </a:pPr>
            <a:r>
              <a:rPr lang="en-US" sz="1800" dirty="0"/>
              <a:t>and it’s not even because this was a film starring </a:t>
            </a:r>
            <a:r>
              <a:rPr lang="en-US" sz="1800" dirty="0" err="1"/>
              <a:t>nicolas</a:t>
            </a:r>
            <a:r>
              <a:rPr lang="en-US" sz="1800" dirty="0"/>
              <a:t> cage and since he gives a </a:t>
            </a:r>
            <a:r>
              <a:rPr lang="en-US" sz="1800" dirty="0" err="1"/>
              <a:t>brauvara</a:t>
            </a:r>
            <a:r>
              <a:rPr lang="en-US" sz="1800" dirty="0"/>
              <a:t> performance , this film is hardly worth his talents . </a:t>
            </a:r>
          </a:p>
        </p:txBody>
      </p:sp>
      <p:sp>
        <p:nvSpPr>
          <p:cNvPr id="5" name="TextBox 4"/>
          <p:cNvSpPr txBox="1"/>
          <p:nvPr/>
        </p:nvSpPr>
        <p:spPr>
          <a:xfrm>
            <a:off x="2057400" y="1047750"/>
            <a:ext cx="533169" cy="646331"/>
          </a:xfrm>
          <a:prstGeom prst="rect">
            <a:avLst/>
          </a:prstGeom>
          <a:noFill/>
        </p:spPr>
        <p:txBody>
          <a:bodyPr wrap="none" rtlCol="0">
            <a:spAutoFit/>
          </a:bodyPr>
          <a:lstStyle/>
          <a:p>
            <a:r>
              <a:rPr lang="en-US" sz="3600" dirty="0">
                <a:solidFill>
                  <a:srgbClr val="3366FF"/>
                </a:solidFill>
                <a:latin typeface="Zapf Dingbats"/>
                <a:ea typeface="Zapf Dingbats"/>
                <a:cs typeface="Zapf Dingbats"/>
                <a:sym typeface="Zapf Dingbats"/>
              </a:rPr>
              <a:t>✓</a:t>
            </a:r>
            <a:endParaRPr lang="en-US" sz="3600" dirty="0">
              <a:solidFill>
                <a:srgbClr val="3366FF"/>
              </a:solidFill>
              <a:latin typeface="+mn-lt"/>
            </a:endParaRPr>
          </a:p>
        </p:txBody>
      </p:sp>
      <p:sp>
        <p:nvSpPr>
          <p:cNvPr id="6" name="TextBox 5"/>
          <p:cNvSpPr txBox="1"/>
          <p:nvPr/>
        </p:nvSpPr>
        <p:spPr>
          <a:xfrm>
            <a:off x="6705600" y="1047750"/>
            <a:ext cx="453970" cy="646331"/>
          </a:xfrm>
          <a:prstGeom prst="rect">
            <a:avLst/>
          </a:prstGeom>
          <a:noFill/>
        </p:spPr>
        <p:txBody>
          <a:bodyPr wrap="none" rtlCol="0">
            <a:spAutoFit/>
          </a:bodyPr>
          <a:lstStyle/>
          <a:p>
            <a:r>
              <a:rPr lang="en-US" sz="3600" dirty="0">
                <a:solidFill>
                  <a:srgbClr val="FF0000"/>
                </a:solidFill>
                <a:latin typeface="Zapf Dingbats"/>
                <a:ea typeface="Zapf Dingbats"/>
                <a:cs typeface="Zapf Dingbats"/>
                <a:sym typeface="Zapf Dingbats"/>
              </a:rPr>
              <a:t>✗</a:t>
            </a:r>
            <a:endParaRPr lang="en-US" sz="3600" dirty="0">
              <a:solidFill>
                <a:srgbClr val="FF0000"/>
              </a:solidFill>
              <a:latin typeface="+mn-lt"/>
            </a:endParaRPr>
          </a:p>
        </p:txBody>
      </p:sp>
    </p:spTree>
    <p:extLst>
      <p:ext uri="{BB962C8B-B14F-4D97-AF65-F5344CB8AC3E}">
        <p14:creationId xmlns:p14="http://schemas.microsoft.com/office/powerpoint/2010/main" val="6625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Algorithm (adapted from Pang and Lee)</a:t>
            </a:r>
          </a:p>
        </p:txBody>
      </p:sp>
      <p:sp>
        <p:nvSpPr>
          <p:cNvPr id="3" name="Content Placeholder 2"/>
          <p:cNvSpPr>
            <a:spLocks noGrp="1"/>
          </p:cNvSpPr>
          <p:nvPr>
            <p:ph sz="quarter" idx="1"/>
          </p:nvPr>
        </p:nvSpPr>
        <p:spPr/>
        <p:txBody>
          <a:bodyPr/>
          <a:lstStyle/>
          <a:p>
            <a:r>
              <a:rPr lang="en-US" sz="2800" dirty="0"/>
              <a:t>Tokenization</a:t>
            </a:r>
          </a:p>
          <a:p>
            <a:r>
              <a:rPr lang="en-US" sz="2800" dirty="0"/>
              <a:t>Feature Extraction</a:t>
            </a:r>
          </a:p>
          <a:p>
            <a:r>
              <a:rPr lang="en-US" sz="2800" dirty="0"/>
              <a:t>Classification using different classifiers</a:t>
            </a:r>
          </a:p>
          <a:p>
            <a:pPr lvl="1"/>
            <a:r>
              <a:rPr lang="en-US" sz="2400" dirty="0"/>
              <a:t>Naïve Bayes</a:t>
            </a:r>
          </a:p>
          <a:p>
            <a:pPr lvl="1"/>
            <a:r>
              <a:rPr lang="en-US" sz="2400" dirty="0" err="1"/>
              <a:t>MaxEnt</a:t>
            </a:r>
            <a:endParaRPr lang="en-US" sz="2400" dirty="0"/>
          </a:p>
          <a:p>
            <a:pPr lvl="1"/>
            <a:r>
              <a:rPr lang="en-US" sz="2400" dirty="0"/>
              <a:t>SVM</a:t>
            </a:r>
          </a:p>
          <a:p>
            <a:pPr lvl="1"/>
            <a:r>
              <a:rPr lang="en-US" sz="2400" dirty="0"/>
              <a:t>CRF</a:t>
            </a:r>
          </a:p>
          <a:p>
            <a:pPr lvl="1"/>
            <a:r>
              <a:rPr lang="en-US" sz="2400" dirty="0"/>
              <a:t>Neural net</a:t>
            </a:r>
          </a:p>
        </p:txBody>
      </p:sp>
    </p:spTree>
    <p:extLst>
      <p:ext uri="{BB962C8B-B14F-4D97-AF65-F5344CB8AC3E}">
        <p14:creationId xmlns:p14="http://schemas.microsoft.com/office/powerpoint/2010/main" val="328225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Tokenization Issues</a:t>
            </a:r>
          </a:p>
        </p:txBody>
      </p:sp>
      <p:sp>
        <p:nvSpPr>
          <p:cNvPr id="3" name="Content Placeholder 2"/>
          <p:cNvSpPr>
            <a:spLocks noGrp="1"/>
          </p:cNvSpPr>
          <p:nvPr>
            <p:ph idx="1"/>
          </p:nvPr>
        </p:nvSpPr>
        <p:spPr>
          <a:xfrm>
            <a:off x="304800" y="1352550"/>
            <a:ext cx="6096000" cy="3333750"/>
          </a:xfrm>
        </p:spPr>
        <p:txBody>
          <a:bodyPr/>
          <a:lstStyle/>
          <a:p>
            <a:r>
              <a:rPr lang="en-US" dirty="0"/>
              <a:t>Deal with HTML and XML markup</a:t>
            </a:r>
          </a:p>
          <a:p>
            <a:r>
              <a:rPr lang="en-US" dirty="0"/>
              <a:t>Twitter mark-up (names, hash tags)</a:t>
            </a:r>
          </a:p>
          <a:p>
            <a:r>
              <a:rPr lang="en-US" dirty="0"/>
              <a:t>Capitalization (preserve for </a:t>
            </a:r>
          </a:p>
          <a:p>
            <a:pPr marL="0" indent="0">
              <a:buNone/>
            </a:pPr>
            <a:r>
              <a:rPr lang="en-US" dirty="0"/>
              <a:t>              words in all caps)</a:t>
            </a:r>
          </a:p>
          <a:p>
            <a:r>
              <a:rPr lang="en-US" dirty="0"/>
              <a:t>Phone numbers, dates</a:t>
            </a:r>
          </a:p>
          <a:p>
            <a:r>
              <a:rPr lang="en-US" dirty="0"/>
              <a:t>Emoticons</a:t>
            </a:r>
          </a:p>
          <a:p>
            <a:r>
              <a:rPr lang="en-US" dirty="0"/>
              <a:t>Useful code:</a:t>
            </a:r>
          </a:p>
          <a:p>
            <a:pPr lvl="1"/>
            <a:r>
              <a:rPr lang="en-US" dirty="0">
                <a:hlinkClick r:id="rId2"/>
              </a:rPr>
              <a:t>Christopher Potts sentiment tokenizer</a:t>
            </a:r>
            <a:endParaRPr lang="en-US" dirty="0"/>
          </a:p>
          <a:p>
            <a:pPr lvl="1"/>
            <a:r>
              <a:rPr lang="en-US" dirty="0">
                <a:hlinkClick r:id="rId2"/>
              </a:rPr>
              <a:t>Brendan O’Connor twitter tokenizer</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45</a:t>
            </a:fld>
            <a:endParaRPr lang="en-US" dirty="0"/>
          </a:p>
        </p:txBody>
      </p:sp>
      <p:sp>
        <p:nvSpPr>
          <p:cNvPr id="5" name="TextBox 4"/>
          <p:cNvSpPr txBox="1"/>
          <p:nvPr/>
        </p:nvSpPr>
        <p:spPr>
          <a:xfrm>
            <a:off x="3886200" y="2647950"/>
            <a:ext cx="4986762" cy="1754327"/>
          </a:xfrm>
          <a:prstGeom prst="rect">
            <a:avLst/>
          </a:prstGeom>
          <a:noFill/>
        </p:spPr>
        <p:txBody>
          <a:bodyPr wrap="none" rtlCol="0">
            <a:spAutoFit/>
          </a:bodyPr>
          <a:lstStyle/>
          <a:p>
            <a:r>
              <a:rPr lang="en-US" sz="1200" dirty="0">
                <a:latin typeface="Courier"/>
                <a:cs typeface="Courier"/>
              </a:rPr>
              <a:t>[&lt;&gt;]?                       # optional hat/brow</a:t>
            </a:r>
          </a:p>
          <a:p>
            <a:r>
              <a:rPr lang="en-US" sz="1200" dirty="0">
                <a:latin typeface="Courier"/>
                <a:cs typeface="Courier"/>
              </a:rPr>
              <a:t>[:;=8]                      # eyes</a:t>
            </a:r>
          </a:p>
          <a:p>
            <a:r>
              <a:rPr lang="en-US" sz="1200" dirty="0">
                <a:latin typeface="Courier"/>
                <a:cs typeface="Courier"/>
              </a:rPr>
              <a:t>[\-o\*\']?                  # optional nose</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      </a:t>
            </a:r>
          </a:p>
          <a:p>
            <a:r>
              <a:rPr lang="en-US" sz="1200" dirty="0">
                <a:latin typeface="Courier"/>
                <a:cs typeface="Courier"/>
              </a:rPr>
              <a:t>|                           #### reverse orientation</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a:t>
            </a:r>
          </a:p>
          <a:p>
            <a:r>
              <a:rPr lang="en-US" sz="1200" dirty="0">
                <a:latin typeface="Courier"/>
                <a:cs typeface="Courier"/>
              </a:rPr>
              <a:t>[\-o\*\']?                  # optional nose</a:t>
            </a:r>
          </a:p>
          <a:p>
            <a:r>
              <a:rPr lang="en-US" sz="1200" dirty="0">
                <a:latin typeface="Courier"/>
                <a:cs typeface="Courier"/>
              </a:rPr>
              <a:t>[:;=8]                      # eyes</a:t>
            </a:r>
          </a:p>
          <a:p>
            <a:r>
              <a:rPr lang="en-US" sz="1200" dirty="0">
                <a:latin typeface="Courier"/>
                <a:cs typeface="Courier"/>
              </a:rPr>
              <a:t>[&lt;&gt;]?                       # optional hat/brow</a:t>
            </a:r>
          </a:p>
        </p:txBody>
      </p:sp>
      <p:sp>
        <p:nvSpPr>
          <p:cNvPr id="6" name="TextBox 5"/>
          <p:cNvSpPr txBox="1"/>
          <p:nvPr/>
        </p:nvSpPr>
        <p:spPr>
          <a:xfrm>
            <a:off x="5943600" y="2266950"/>
            <a:ext cx="1697901" cy="369332"/>
          </a:xfrm>
          <a:prstGeom prst="rect">
            <a:avLst/>
          </a:prstGeom>
          <a:noFill/>
        </p:spPr>
        <p:txBody>
          <a:bodyPr wrap="none" rtlCol="0">
            <a:spAutoFit/>
          </a:bodyPr>
          <a:lstStyle/>
          <a:p>
            <a:r>
              <a:rPr lang="en-US" sz="1800" dirty="0">
                <a:latin typeface="+mn-lt"/>
              </a:rPr>
              <a:t>Potts emoticons</a:t>
            </a:r>
          </a:p>
        </p:txBody>
      </p:sp>
    </p:spTree>
    <p:extLst>
      <p:ext uri="{BB962C8B-B14F-4D97-AF65-F5344CB8AC3E}">
        <p14:creationId xmlns:p14="http://schemas.microsoft.com/office/powerpoint/2010/main" val="174575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 for Sentiment Classification</a:t>
            </a:r>
          </a:p>
        </p:txBody>
      </p:sp>
      <p:sp>
        <p:nvSpPr>
          <p:cNvPr id="3" name="Content Placeholder 2"/>
          <p:cNvSpPr>
            <a:spLocks noGrp="1"/>
          </p:cNvSpPr>
          <p:nvPr>
            <p:ph idx="1"/>
          </p:nvPr>
        </p:nvSpPr>
        <p:spPr>
          <a:xfrm>
            <a:off x="304800" y="1352550"/>
            <a:ext cx="8534400" cy="3733800"/>
          </a:xfrm>
        </p:spPr>
        <p:txBody>
          <a:bodyPr/>
          <a:lstStyle/>
          <a:p>
            <a:r>
              <a:rPr lang="en-US" dirty="0"/>
              <a:t>How to handle negation</a:t>
            </a:r>
          </a:p>
          <a:p>
            <a:pPr lvl="1"/>
            <a:r>
              <a:rPr lang="en-US" dirty="0">
                <a:latin typeface="Courier"/>
                <a:cs typeface="Courier"/>
              </a:rPr>
              <a:t>I </a:t>
            </a:r>
            <a:r>
              <a:rPr lang="en-US" b="1" dirty="0">
                <a:latin typeface="Courier"/>
                <a:cs typeface="Courier"/>
              </a:rPr>
              <a:t>didn’t</a:t>
            </a:r>
            <a:r>
              <a:rPr lang="en-US" dirty="0">
                <a:latin typeface="Courier"/>
                <a:cs typeface="Courier"/>
              </a:rPr>
              <a:t> like this movie</a:t>
            </a:r>
          </a:p>
          <a:p>
            <a:pPr marL="457200" lvl="1" indent="0">
              <a:buNone/>
            </a:pPr>
            <a:r>
              <a:rPr lang="en-US" dirty="0"/>
              <a:t>   </a:t>
            </a:r>
            <a:r>
              <a:rPr lang="en-US" dirty="0" err="1"/>
              <a:t>vs</a:t>
            </a:r>
            <a:endParaRPr lang="en-US" dirty="0"/>
          </a:p>
          <a:p>
            <a:pPr lvl="1"/>
            <a:r>
              <a:rPr lang="en-US" dirty="0">
                <a:latin typeface="Courier"/>
                <a:cs typeface="Courier"/>
              </a:rPr>
              <a:t>I really like this movie</a:t>
            </a:r>
          </a:p>
          <a:p>
            <a:r>
              <a:rPr lang="en-US" dirty="0"/>
              <a:t>Which words to use?</a:t>
            </a:r>
          </a:p>
          <a:p>
            <a:pPr lvl="1"/>
            <a:r>
              <a:rPr lang="en-US" dirty="0"/>
              <a:t>Only adjectives</a:t>
            </a:r>
          </a:p>
          <a:p>
            <a:pPr lvl="1"/>
            <a:r>
              <a:rPr lang="en-US" dirty="0"/>
              <a:t>All words</a:t>
            </a:r>
          </a:p>
          <a:p>
            <a:pPr lvl="2"/>
            <a:r>
              <a:rPr lang="en-US" dirty="0"/>
              <a:t>All words turns out to work better, at least on this data</a:t>
            </a:r>
          </a:p>
        </p:txBody>
      </p:sp>
      <p:sp>
        <p:nvSpPr>
          <p:cNvPr id="4" name="Slide Number Placeholder 3"/>
          <p:cNvSpPr>
            <a:spLocks noGrp="1"/>
          </p:cNvSpPr>
          <p:nvPr>
            <p:ph type="sldNum" sz="quarter" idx="12"/>
          </p:nvPr>
        </p:nvSpPr>
        <p:spPr/>
        <p:txBody>
          <a:bodyPr/>
          <a:lstStyle/>
          <a:p>
            <a:fld id="{10F35DC5-7E65-8247-99AB-4E984F8A921E}" type="slidenum">
              <a:rPr lang="en-US" smtClean="0"/>
              <a:pPr/>
              <a:t>46</a:t>
            </a:fld>
            <a:endParaRPr lang="en-US"/>
          </a:p>
        </p:txBody>
      </p:sp>
    </p:spTree>
    <p:extLst>
      <p:ext uri="{BB962C8B-B14F-4D97-AF65-F5344CB8AC3E}">
        <p14:creationId xmlns:p14="http://schemas.microsoft.com/office/powerpoint/2010/main" val="197396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33350"/>
            <a:ext cx="7467600" cy="742950"/>
          </a:xfrm>
        </p:spPr>
        <p:txBody>
          <a:bodyPr/>
          <a:lstStyle/>
          <a:p>
            <a:r>
              <a:rPr lang="en-US" dirty="0"/>
              <a:t>Negation</a:t>
            </a:r>
          </a:p>
        </p:txBody>
      </p:sp>
      <p:sp>
        <p:nvSpPr>
          <p:cNvPr id="3" name="Content Placeholder 2"/>
          <p:cNvSpPr>
            <a:spLocks noGrp="1"/>
          </p:cNvSpPr>
          <p:nvPr>
            <p:ph sz="quarter" idx="1"/>
          </p:nvPr>
        </p:nvSpPr>
        <p:spPr>
          <a:xfrm>
            <a:off x="228600" y="2038350"/>
            <a:ext cx="8839200" cy="2895600"/>
          </a:xfrm>
        </p:spPr>
        <p:txBody>
          <a:bodyPr/>
          <a:lstStyle/>
          <a:p>
            <a:pPr marL="0" indent="0">
              <a:buNone/>
            </a:pPr>
            <a:r>
              <a:rPr lang="en-US" sz="2300" dirty="0"/>
              <a:t>Add NOT_ to every word between negation and following punctuation:</a:t>
            </a:r>
          </a:p>
          <a:p>
            <a:endParaRPr lang="en-US" sz="1600" dirty="0"/>
          </a:p>
          <a:p>
            <a:pPr>
              <a:buNone/>
            </a:pPr>
            <a:r>
              <a:rPr lang="en-US" sz="2700" dirty="0">
                <a:solidFill>
                  <a:srgbClr val="660066"/>
                </a:solidFill>
                <a:latin typeface="Courier"/>
                <a:cs typeface="Courier"/>
              </a:rPr>
              <a:t>didn’t like this movie , but I</a:t>
            </a:r>
          </a:p>
          <a:p>
            <a:endParaRPr lang="en-US" sz="2700" dirty="0">
              <a:solidFill>
                <a:srgbClr val="660066"/>
              </a:solidFill>
            </a:endParaRPr>
          </a:p>
          <a:p>
            <a:pPr>
              <a:buNone/>
            </a:pPr>
            <a:r>
              <a:rPr lang="en-US" sz="2700" dirty="0">
                <a:solidFill>
                  <a:srgbClr val="660066"/>
                </a:solidFill>
                <a:latin typeface="Courier"/>
                <a:cs typeface="Courier"/>
              </a:rPr>
              <a:t>didn’t </a:t>
            </a:r>
            <a:r>
              <a:rPr lang="en-US" sz="2700" dirty="0" err="1">
                <a:solidFill>
                  <a:srgbClr val="660066"/>
                </a:solidFill>
                <a:latin typeface="Courier"/>
                <a:cs typeface="Courier"/>
              </a:rPr>
              <a:t>NOT_like</a:t>
            </a:r>
            <a:r>
              <a:rPr lang="en-US" sz="2700" dirty="0">
                <a:solidFill>
                  <a:srgbClr val="660066"/>
                </a:solidFill>
                <a:latin typeface="Courier"/>
                <a:cs typeface="Courier"/>
              </a:rPr>
              <a:t> </a:t>
            </a:r>
            <a:r>
              <a:rPr lang="en-US" sz="2700" dirty="0" err="1">
                <a:solidFill>
                  <a:srgbClr val="660066"/>
                </a:solidFill>
                <a:latin typeface="Courier"/>
                <a:cs typeface="Courier"/>
              </a:rPr>
              <a:t>NOT_this</a:t>
            </a:r>
            <a:r>
              <a:rPr lang="en-US" sz="2700" dirty="0">
                <a:solidFill>
                  <a:srgbClr val="660066"/>
                </a:solidFill>
                <a:latin typeface="Courier"/>
                <a:cs typeface="Courier"/>
              </a:rPr>
              <a:t> </a:t>
            </a:r>
            <a:r>
              <a:rPr lang="en-US" sz="2700" dirty="0" err="1">
                <a:solidFill>
                  <a:srgbClr val="660066"/>
                </a:solidFill>
                <a:latin typeface="Courier"/>
                <a:cs typeface="Courier"/>
              </a:rPr>
              <a:t>NOT_movie</a:t>
            </a:r>
            <a:r>
              <a:rPr lang="en-US" sz="2700" dirty="0">
                <a:solidFill>
                  <a:srgbClr val="660066"/>
                </a:solidFill>
                <a:latin typeface="Courier"/>
                <a:cs typeface="Courier"/>
              </a:rPr>
              <a:t> but I</a:t>
            </a:r>
          </a:p>
        </p:txBody>
      </p:sp>
      <p:sp>
        <p:nvSpPr>
          <p:cNvPr id="4" name="Down Arrow 3"/>
          <p:cNvSpPr/>
          <p:nvPr/>
        </p:nvSpPr>
        <p:spPr>
          <a:xfrm>
            <a:off x="3124200" y="333375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600200" y="971550"/>
            <a:ext cx="7462061" cy="892552"/>
          </a:xfrm>
          <a:prstGeom prst="rect">
            <a:avLst/>
          </a:prstGeom>
          <a:noFill/>
        </p:spPr>
        <p:txBody>
          <a:bodyPr wrap="square" rtlCol="0">
            <a:spAutoFit/>
          </a:bodyPr>
          <a:lstStyle/>
          <a:p>
            <a:r>
              <a:rPr lang="en-US" sz="1400" dirty="0">
                <a:solidFill>
                  <a:srgbClr val="28817A"/>
                </a:solidFill>
                <a:latin typeface="+mn-lt"/>
              </a:rPr>
              <a:t>Das, </a:t>
            </a:r>
            <a:r>
              <a:rPr lang="en-US" sz="1400" dirty="0" err="1">
                <a:solidFill>
                  <a:srgbClr val="28817A"/>
                </a:solidFill>
                <a:latin typeface="+mn-lt"/>
              </a:rPr>
              <a:t>Sanjiv</a:t>
            </a:r>
            <a:r>
              <a:rPr lang="en-US" sz="1400" dirty="0">
                <a:solidFill>
                  <a:srgbClr val="28817A"/>
                </a:solidFill>
                <a:latin typeface="+mn-lt"/>
              </a:rPr>
              <a:t> and Mike Chen. 2001. Yahoo! for Amazon: Extracting market sentiment from stock message boards. In Proceedings of the Asia Pacific Finance Association Annual Conference (APFA).</a:t>
            </a:r>
          </a:p>
          <a:p>
            <a:r>
              <a:rPr lang="en-US" sz="1200" dirty="0">
                <a:solidFill>
                  <a:schemeClr val="accent5">
                    <a:lumMod val="75000"/>
                  </a:schemeClr>
                </a:solidFill>
              </a:rPr>
              <a:t>Bo Pang, Lillian Lee, and </a:t>
            </a:r>
            <a:r>
              <a:rPr lang="en-US" sz="1200" dirty="0" err="1">
                <a:solidFill>
                  <a:schemeClr val="accent5">
                    <a:lumMod val="75000"/>
                  </a:schemeClr>
                </a:solidFill>
              </a:rPr>
              <a:t>Shivakumar</a:t>
            </a:r>
            <a:r>
              <a:rPr lang="en-US" sz="1200" dirty="0">
                <a:solidFill>
                  <a:schemeClr val="accent5">
                    <a:lumMod val="75000"/>
                  </a:schemeClr>
                </a:solidFill>
              </a:rPr>
              <a:t> </a:t>
            </a:r>
            <a:r>
              <a:rPr lang="en-US" sz="1200" dirty="0" err="1">
                <a:solidFill>
                  <a:schemeClr val="accent5">
                    <a:lumMod val="75000"/>
                  </a:schemeClr>
                </a:solidFill>
              </a:rPr>
              <a:t>Vaithyanathan</a:t>
            </a:r>
            <a:r>
              <a:rPr lang="en-US" sz="1200" dirty="0">
                <a:solidFill>
                  <a:schemeClr val="accent5">
                    <a:lumMod val="75000"/>
                  </a:schemeClr>
                </a:solidFill>
              </a:rPr>
              <a:t>.  2002.  Thumbs up? Sentiment Classification using Machine Learning Techniques. EMNLP-2002, 79—86.</a:t>
            </a:r>
          </a:p>
        </p:txBody>
      </p:sp>
    </p:spTree>
    <p:extLst>
      <p:ext uri="{BB962C8B-B14F-4D97-AF65-F5344CB8AC3E}">
        <p14:creationId xmlns:p14="http://schemas.microsoft.com/office/powerpoint/2010/main" val="201911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dirty="0">
                <a:latin typeface="Calibri (Headings)"/>
                <a:cs typeface="Calibri (Headings)"/>
              </a:rPr>
              <a:t>Text Classification with Na</a:t>
            </a:r>
            <a:r>
              <a:rPr lang="fr-FR" sz="4000" dirty="0" err="1">
                <a:latin typeface="Calibri (Headings)"/>
                <a:cs typeface="Calibri (Headings)"/>
              </a:rPr>
              <a:t>ï</a:t>
            </a:r>
            <a:r>
              <a:rPr lang="en-US" sz="4000" dirty="0" err="1">
                <a:latin typeface="Calibri (Headings)"/>
                <a:cs typeface="Calibri (Headings)"/>
              </a:rPr>
              <a:t>ve</a:t>
            </a:r>
            <a:r>
              <a:rPr lang="en-US" sz="4000" dirty="0">
                <a:latin typeface="Calibri (Headings)"/>
                <a:cs typeface="Calibri (Headings)"/>
              </a:rPr>
              <a:t>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11340618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66688" cy="5143500"/>
          </a:xfrm>
          <a:prstGeom prst="rect">
            <a:avLst/>
          </a:prstGeom>
        </p:spPr>
      </p:pic>
    </p:spTree>
    <p:extLst>
      <p:ext uri="{BB962C8B-B14F-4D97-AF65-F5344CB8AC3E}">
        <p14:creationId xmlns:p14="http://schemas.microsoft.com/office/powerpoint/2010/main" val="1289450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Naïve Bayes Intuition</a:t>
            </a:r>
          </a:p>
        </p:txBody>
      </p:sp>
      <p:sp>
        <p:nvSpPr>
          <p:cNvPr id="31747" name="Content Placeholder 2"/>
          <p:cNvSpPr>
            <a:spLocks noGrp="1"/>
          </p:cNvSpPr>
          <p:nvPr>
            <p:ph sz="quarter" idx="1"/>
          </p:nvPr>
        </p:nvSpPr>
        <p:spPr>
          <a:xfrm>
            <a:off x="304800" y="1352550"/>
            <a:ext cx="8153400" cy="3333750"/>
          </a:xfrm>
        </p:spPr>
        <p:txBody>
          <a:bodyPr/>
          <a:lstStyle/>
          <a:p>
            <a:r>
              <a:rPr lang="en-US" sz="2800" dirty="0">
                <a:latin typeface="Calibri" charset="0"/>
              </a:rPr>
              <a:t>Simple (“</a:t>
            </a:r>
            <a:r>
              <a:rPr lang="en-US" sz="2800" dirty="0" err="1">
                <a:latin typeface="Calibri" charset="0"/>
              </a:rPr>
              <a:t>na</a:t>
            </a:r>
            <a:r>
              <a:rPr lang="fr-FR" sz="2800" dirty="0" err="1">
                <a:latin typeface="Calibri" charset="0"/>
              </a:rPr>
              <a:t>ï</a:t>
            </a:r>
            <a:r>
              <a:rPr lang="en-US" sz="2800" dirty="0" err="1">
                <a:latin typeface="Calibri" charset="0"/>
              </a:rPr>
              <a:t>ve</a:t>
            </a:r>
            <a:r>
              <a:rPr lang="en-US" sz="2800" dirty="0">
                <a:latin typeface="Calibri" charset="0"/>
              </a:rPr>
              <a:t>”) classification method based on Bayes rule</a:t>
            </a:r>
          </a:p>
          <a:p>
            <a:r>
              <a:rPr lang="en-US" sz="2800" dirty="0">
                <a:latin typeface="Calibri" charset="0"/>
              </a:rPr>
              <a:t>Relies on very simple representation of document</a:t>
            </a:r>
          </a:p>
          <a:p>
            <a:pPr lvl="1"/>
            <a:r>
              <a:rPr lang="en-US" sz="2800"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1294266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51</a:t>
            </a:fld>
            <a:endParaRPr lang="en-US"/>
          </a:p>
        </p:txBody>
      </p:sp>
      <p:pic>
        <p:nvPicPr>
          <p:cNvPr id="5" name="Picture 4"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86680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304800" y="1733550"/>
            <a:ext cx="1523999" cy="1723549"/>
          </a:xfrm>
          <a:prstGeom prst="rect">
            <a:avLst/>
          </a:prstGeom>
          <a:noFill/>
          <a:ln w="25400">
            <a:noFill/>
            <a:miter lim="800000"/>
            <a:headEnd/>
            <a:tailEnd/>
          </a:ln>
        </p:spPr>
        <p:txBody>
          <a:bodyPr wrap="square">
            <a:prstTxWarp prst="textNoShape">
              <a:avLst/>
            </a:prstTxWarp>
            <a:spAutoFit/>
          </a:bodyPr>
          <a:lstStyle/>
          <a:p>
            <a:r>
              <a:rPr lang="en-US" sz="10600" dirty="0" err="1">
                <a:latin typeface="Lucida Grande"/>
                <a:ea typeface="Lucida Grande"/>
                <a:cs typeface="Lucida Grande"/>
              </a:rPr>
              <a:t>γ</a:t>
            </a:r>
            <a:r>
              <a:rPr lang="en-US" sz="10600" dirty="0"/>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951854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Bayes’ Rule Applied to Documents and Classes</a:t>
            </a: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spid="_x0000_s59453" name="Equation" r:id="rId3" imgW="1371600" imgH="419100" progId="Equation.3">
                  <p:embed/>
                </p:oleObj>
              </mc:Choice>
              <mc:Fallback>
                <p:oleObj name="Equation" r:id="rId3" imgW="1371600" imgH="419100" progId="Equation.3">
                  <p:embed/>
                  <p:pic>
                    <p:nvPicPr>
                      <p:cNvPr id="0" name=""/>
                      <p:cNvPicPr>
                        <a:picLocks noChangeAspect="1" noChangeArrowheads="1"/>
                      </p:cNvPicPr>
                      <p:nvPr/>
                    </p:nvPicPr>
                    <p:blipFill>
                      <a:blip r:embed="rId4"/>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spTree>
    <p:extLst>
      <p:ext uri="{BB962C8B-B14F-4D97-AF65-F5344CB8AC3E}">
        <p14:creationId xmlns:p14="http://schemas.microsoft.com/office/powerpoint/2010/main" val="201020978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spid="_x0000_s60591" name="Equation" r:id="rId3" imgW="1371600" imgH="292100" progId="Equation.3">
                  <p:embed/>
                </p:oleObj>
              </mc:Choice>
              <mc:Fallback>
                <p:oleObj name="Equation" r:id="rId3" imgW="1371600" imgH="292100" progId="Equation.3">
                  <p:embed/>
                  <p:pic>
                    <p:nvPicPr>
                      <p:cNvPr id="0" name=""/>
                      <p:cNvPicPr>
                        <a:picLocks noChangeAspect="1" noChangeArrowheads="1"/>
                      </p:cNvPicPr>
                      <p:nvPr/>
                    </p:nvPicPr>
                    <p:blipFill>
                      <a:blip r:embed="rId4"/>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spid="_x0000_s60592" name="Equation" r:id="rId5" imgW="1371600" imgH="419100" progId="Equation.3">
                  <p:embed/>
                </p:oleObj>
              </mc:Choice>
              <mc:Fallback>
                <p:oleObj name="Equation" r:id="rId5" imgW="1371600" imgH="419100" progId="Equation.3">
                  <p:embed/>
                  <p:pic>
                    <p:nvPicPr>
                      <p:cNvPr id="0" name=""/>
                      <p:cNvPicPr>
                        <a:picLocks noChangeAspect="1" noChangeArrowheads="1"/>
                      </p:cNvPicPr>
                      <p:nvPr/>
                    </p:nvPicPr>
                    <p:blipFill>
                      <a:blip r:embed="rId6"/>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spid="_x0000_s60593" name="Equation" r:id="rId7" imgW="1346200" imgH="292100" progId="Equation.3">
                  <p:embed/>
                </p:oleObj>
              </mc:Choice>
              <mc:Fallback>
                <p:oleObj name="Equation" r:id="rId7" imgW="1346200" imgH="292100" progId="Equation.3">
                  <p:embed/>
                  <p:pic>
                    <p:nvPicPr>
                      <p:cNvPr id="0" name=""/>
                      <p:cNvPicPr>
                        <a:picLocks noChangeAspect="1" noChangeArrowheads="1"/>
                      </p:cNvPicPr>
                      <p:nvPr/>
                    </p:nvPicPr>
                    <p:blipFill>
                      <a:blip r:embed="rId8"/>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Dropping the denominator</a:t>
            </a:r>
          </a:p>
        </p:txBody>
      </p:sp>
    </p:spTree>
    <p:extLst>
      <p:ext uri="{BB962C8B-B14F-4D97-AF65-F5344CB8AC3E}">
        <p14:creationId xmlns:p14="http://schemas.microsoft.com/office/powerpoint/2010/main" val="1383054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spid="_x0000_s61558" name="Equation" r:id="rId3" imgW="1651000" imgH="292100" progId="Equation.3">
                  <p:embed/>
                </p:oleObj>
              </mc:Choice>
              <mc:Fallback>
                <p:oleObj name="Equation" r:id="rId3" imgW="1651000" imgH="292100" progId="Equation.3">
                  <p:embed/>
                  <p:pic>
                    <p:nvPicPr>
                      <p:cNvPr id="0" name=""/>
                      <p:cNvPicPr>
                        <a:picLocks noChangeAspect="1" noChangeArrowheads="1"/>
                      </p:cNvPicPr>
                      <p:nvPr/>
                    </p:nvPicPr>
                    <p:blipFill>
                      <a:blip r:embed="rId4"/>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2571750"/>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Document d represented as features x1..xn</a:t>
            </a:r>
          </a:p>
        </p:txBody>
      </p:sp>
      <p:graphicFrame>
        <p:nvGraphicFramePr>
          <p:cNvPr id="10" name="Object 3"/>
          <p:cNvGraphicFramePr>
            <a:graphicFrameLocks noChangeAspect="1"/>
          </p:cNvGraphicFramePr>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spid="_x0000_s61559" name="Equation" r:id="rId5" imgW="1943100" imgH="292100" progId="Equation.3">
                  <p:embed/>
                </p:oleObj>
              </mc:Choice>
              <mc:Fallback>
                <p:oleObj name="Equation" r:id="rId5" imgW="1943100" imgH="292100" progId="Equation.3">
                  <p:embed/>
                  <p:pic>
                    <p:nvPicPr>
                      <p:cNvPr id="0" name=""/>
                      <p:cNvPicPr>
                        <a:picLocks noChangeAspect="1" noChangeArrowheads="1"/>
                      </p:cNvPicPr>
                      <p:nvPr/>
                    </p:nvPicPr>
                    <p:blipFill>
                      <a:blip r:embed="rId6"/>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6725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0"/>
            <a:ext cx="7620000" cy="1123950"/>
          </a:xfrm>
        </p:spPr>
        <p:txBody>
          <a:bodyPr/>
          <a:lstStyle/>
          <a:p>
            <a:r>
              <a:rPr lang="en-US" dirty="0"/>
              <a:t>Multinomial Na</a:t>
            </a:r>
            <a:r>
              <a:rPr lang="fr-FR" dirty="0" err="1"/>
              <a:t>ï</a:t>
            </a:r>
            <a:r>
              <a:rPr lang="en-US" dirty="0" err="1"/>
              <a:t>ve</a:t>
            </a:r>
            <a:r>
              <a:rPr lang="en-US" dirty="0"/>
              <a:t> Bayes Independence Assumptions</a:t>
            </a:r>
          </a:p>
        </p:txBody>
      </p:sp>
      <p:graphicFrame>
        <p:nvGraphicFramePr>
          <p:cNvPr id="10" name="Object 3"/>
          <p:cNvGraphicFramePr>
            <a:graphicFrameLocks noChangeAspect="1"/>
          </p:cNvGraphicFramePr>
          <p:nvPr/>
        </p:nvGraphicFramePr>
        <p:xfrm>
          <a:off x="2586038" y="1200150"/>
          <a:ext cx="3205162" cy="636587"/>
        </p:xfrm>
        <a:graphic>
          <a:graphicData uri="http://schemas.openxmlformats.org/presentationml/2006/ole">
            <mc:AlternateContent xmlns:mc="http://schemas.openxmlformats.org/markup-compatibility/2006">
              <mc:Choice xmlns:v="urn:schemas-microsoft-com:vml" Requires="v">
                <p:oleObj spid="_x0000_s62582" name="Equation" r:id="rId3" imgW="1079500" imgH="215900" progId="Equation.3">
                  <p:embed/>
                </p:oleObj>
              </mc:Choice>
              <mc:Fallback>
                <p:oleObj name="Equation" r:id="rId3" imgW="1079500" imgH="215900" progId="Equation.3">
                  <p:embed/>
                  <p:pic>
                    <p:nvPicPr>
                      <p:cNvPr id="0" name=""/>
                      <p:cNvPicPr>
                        <a:picLocks noChangeAspect="1" noChangeArrowheads="1"/>
                      </p:cNvPicPr>
                      <p:nvPr/>
                    </p:nvPicPr>
                    <p:blipFill>
                      <a:blip r:embed="rId4"/>
                      <a:srcRect/>
                      <a:stretch>
                        <a:fillRect/>
                      </a:stretch>
                    </p:blipFill>
                    <p:spPr bwMode="auto">
                      <a:xfrm>
                        <a:off x="2586038" y="1200150"/>
                        <a:ext cx="3205162" cy="636587"/>
                      </a:xfrm>
                      <a:prstGeom prst="rect">
                        <a:avLst/>
                      </a:prstGeom>
                      <a:noFill/>
                      <a:ln>
                        <a:noFill/>
                      </a:ln>
                      <a:effectLst/>
                    </p:spPr>
                  </p:pic>
                </p:oleObj>
              </mc:Fallback>
            </mc:AlternateContent>
          </a:graphicData>
        </a:graphic>
      </p:graphicFrame>
      <p:sp>
        <p:nvSpPr>
          <p:cNvPr id="12" name="Rectangle 3"/>
          <p:cNvSpPr>
            <a:spLocks noGrp="1" noChangeArrowheads="1"/>
          </p:cNvSpPr>
          <p:nvPr>
            <p:ph sz="quarter" idx="1"/>
          </p:nvPr>
        </p:nvSpPr>
        <p:spPr>
          <a:xfrm>
            <a:off x="304800" y="2190750"/>
            <a:ext cx="8686800" cy="259080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3" name="Object 2"/>
          <p:cNvGraphicFramePr>
            <a:graphicFrameLocks noChangeAspect="1"/>
          </p:cNvGraphicFramePr>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spid="_x0000_s62583" name="Equation" r:id="rId5" imgW="3492500" imgH="215900" progId="Equation.3">
                  <p:embed/>
                </p:oleObj>
              </mc:Choice>
              <mc:Fallback>
                <p:oleObj name="Equation" r:id="rId5" imgW="3492500" imgH="215900" progId="Equation.3">
                  <p:embed/>
                  <p:pic>
                    <p:nvPicPr>
                      <p:cNvPr id="0" name=""/>
                      <p:cNvPicPr>
                        <a:picLocks noChangeAspect="1" noChangeArrowheads="1"/>
                      </p:cNvPicPr>
                      <p:nvPr/>
                    </p:nvPicPr>
                    <p:blipFill>
                      <a:blip r:embed="rId6"/>
                      <a:srcRect/>
                      <a:stretch>
                        <a:fillRect/>
                      </a:stretch>
                    </p:blipFill>
                    <p:spPr bwMode="auto">
                      <a:xfrm>
                        <a:off x="661988" y="432435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541406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spid="_x0000_s63606" name="Equation" r:id="rId3" imgW="2235200" imgH="292100" progId="Equation.3">
                  <p:embed/>
                </p:oleObj>
              </mc:Choice>
              <mc:Fallback>
                <p:oleObj name="Equation" r:id="rId3" imgW="2235200" imgH="292100" progId="Equation.3">
                  <p:embed/>
                  <p:pic>
                    <p:nvPicPr>
                      <p:cNvPr id="0" name=""/>
                      <p:cNvPicPr>
                        <a:picLocks noChangeAspect="1" noChangeArrowheads="1"/>
                      </p:cNvPicPr>
                      <p:nvPr/>
                    </p:nvPicPr>
                    <p:blipFill>
                      <a:blip r:embed="rId4"/>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spid="_x0000_s63607" name="Equation" r:id="rId5" imgW="1828800" imgH="368300" progId="Equation.3">
                  <p:embed/>
                </p:oleObj>
              </mc:Choice>
              <mc:Fallback>
                <p:oleObj name="Equation" r:id="rId5" imgW="1828800" imgH="368300" progId="Equation.3">
                  <p:embed/>
                  <p:pic>
                    <p:nvPicPr>
                      <p:cNvPr id="0" name=""/>
                      <p:cNvPicPr>
                        <a:picLocks noChangeAspect="1" noChangeArrowheads="1"/>
                      </p:cNvPicPr>
                      <p:nvPr/>
                    </p:nvPicPr>
                    <p:blipFill>
                      <a:blip r:embed="rId6"/>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3570719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47800" y="133350"/>
            <a:ext cx="7391400" cy="857250"/>
          </a:xfrm>
        </p:spPr>
        <p:txBody>
          <a:bodyPr/>
          <a:lstStyle/>
          <a:p>
            <a:r>
              <a:rPr lang="en-US" dirty="0"/>
              <a:t>Problems: </a:t>
            </a:r>
            <a:br>
              <a:rPr lang="en-US" dirty="0"/>
            </a:br>
            <a:r>
              <a:rPr lang="en-US" dirty="0"/>
              <a:t>What makes reviews hard to classify?</a:t>
            </a:r>
          </a:p>
        </p:txBody>
      </p:sp>
      <p:sp>
        <p:nvSpPr>
          <p:cNvPr id="39939" name="Rectangle 3"/>
          <p:cNvSpPr>
            <a:spLocks noGrp="1" noChangeArrowheads="1"/>
          </p:cNvSpPr>
          <p:nvPr>
            <p:ph sz="quarter" idx="1"/>
          </p:nvPr>
        </p:nvSpPr>
        <p:spPr>
          <a:xfrm>
            <a:off x="381000" y="1219200"/>
            <a:ext cx="8610600" cy="3943350"/>
          </a:xfrm>
        </p:spPr>
        <p:txBody>
          <a:bodyPr/>
          <a:lstStyle/>
          <a:p>
            <a:r>
              <a:rPr lang="en-US" sz="2800" dirty="0"/>
              <a:t>Subtlety:</a:t>
            </a:r>
          </a:p>
          <a:p>
            <a:pPr lvl="1"/>
            <a:r>
              <a:rPr lang="en-US" sz="2400" dirty="0"/>
              <a:t>Perfume review in </a:t>
            </a:r>
            <a:r>
              <a:rPr lang="en-US" sz="2400" i="1" dirty="0"/>
              <a:t>Perfumes: the Guide</a:t>
            </a:r>
            <a:r>
              <a:rPr lang="en-US" sz="2400" dirty="0"/>
              <a:t>:</a:t>
            </a:r>
          </a:p>
          <a:p>
            <a:pPr lvl="2"/>
            <a:r>
              <a:rPr lang="en-US" sz="2400" dirty="0"/>
              <a:t>“If you are reading this because it is your darling fragrance, please wear it at home exclusively, and tape the windows shut.”</a:t>
            </a:r>
          </a:p>
          <a:p>
            <a:pPr lvl="1"/>
            <a:r>
              <a:rPr lang="en-US" sz="2400" dirty="0"/>
              <a:t> Dorothy Parker on Katherine Hepburn</a:t>
            </a:r>
          </a:p>
          <a:p>
            <a:pPr lvl="2"/>
            <a:r>
              <a:rPr lang="en-US" sz="2400" dirty="0"/>
              <a:t>“She runs the gamut of emotions from A to B”</a:t>
            </a:r>
          </a:p>
        </p:txBody>
      </p:sp>
      <p:sp>
        <p:nvSpPr>
          <p:cNvPr id="4" name="Slide Number Placeholder 5"/>
          <p:cNvSpPr>
            <a:spLocks noGrp="1"/>
          </p:cNvSpPr>
          <p:nvPr>
            <p:ph type="sldNum" sz="quarter" idx="4294967295"/>
          </p:nvPr>
        </p:nvSpPr>
        <p:spPr>
          <a:xfrm>
            <a:off x="8686800" y="4914900"/>
            <a:ext cx="457200" cy="228600"/>
          </a:xfrm>
          <a:prstGeom prst="rect">
            <a:avLst/>
          </a:prstGeom>
        </p:spPr>
        <p:txBody>
          <a:bodyPr/>
          <a:lstStyle/>
          <a:p>
            <a:fld id="{DCAB7E93-AD45-C349-8A19-0FCE009C7A3C}" type="slidenum">
              <a:rPr lang="en-US"/>
              <a:pPr/>
              <a:t>58</a:t>
            </a:fld>
            <a:endParaRPr lang="en-US"/>
          </a:p>
        </p:txBody>
      </p:sp>
    </p:spTree>
    <p:extLst>
      <p:ext uri="{BB962C8B-B14F-4D97-AF65-F5344CB8AC3E}">
        <p14:creationId xmlns:p14="http://schemas.microsoft.com/office/powerpoint/2010/main" val="1862360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Thwarted Expectations</a:t>
            </a:r>
            <a:br>
              <a:rPr lang="en-US" dirty="0"/>
            </a:br>
            <a:r>
              <a:rPr lang="en-US" dirty="0"/>
              <a:t>and Ordering Effects</a:t>
            </a:r>
          </a:p>
        </p:txBody>
      </p:sp>
      <p:sp>
        <p:nvSpPr>
          <p:cNvPr id="3" name="Content Placeholder 2"/>
          <p:cNvSpPr>
            <a:spLocks noGrp="1"/>
          </p:cNvSpPr>
          <p:nvPr>
            <p:ph idx="1"/>
          </p:nvPr>
        </p:nvSpPr>
        <p:spPr>
          <a:xfrm>
            <a:off x="304800" y="1352550"/>
            <a:ext cx="8686800" cy="3333750"/>
          </a:xfrm>
        </p:spPr>
        <p:txBody>
          <a:bodyPr/>
          <a:lstStyle/>
          <a:p>
            <a:r>
              <a:rPr lang="en-US" sz="2800" dirty="0"/>
              <a:t>“This film should be </a:t>
            </a:r>
            <a:r>
              <a:rPr lang="en-US" sz="2800" dirty="0">
                <a:solidFill>
                  <a:srgbClr val="0000FF"/>
                </a:solidFill>
              </a:rPr>
              <a:t>brilliant</a:t>
            </a:r>
            <a:r>
              <a:rPr lang="en-US" sz="2800" dirty="0"/>
              <a:t>.  It sounds like a </a:t>
            </a:r>
            <a:r>
              <a:rPr lang="en-US" sz="2800" dirty="0">
                <a:solidFill>
                  <a:srgbClr val="0000FF"/>
                </a:solidFill>
              </a:rPr>
              <a:t>great </a:t>
            </a:r>
            <a:r>
              <a:rPr lang="en-US" sz="2800" dirty="0"/>
              <a:t>plot, the actors are </a:t>
            </a:r>
            <a:r>
              <a:rPr lang="en-US" sz="2800" dirty="0">
                <a:solidFill>
                  <a:srgbClr val="0000FF"/>
                </a:solidFill>
              </a:rPr>
              <a:t>first grade</a:t>
            </a:r>
            <a:r>
              <a:rPr lang="en-US" sz="2800" dirty="0"/>
              <a:t>, and the supporting cast is </a:t>
            </a:r>
            <a:r>
              <a:rPr lang="en-US" sz="2800" dirty="0">
                <a:solidFill>
                  <a:srgbClr val="0000FF"/>
                </a:solidFill>
              </a:rPr>
              <a:t>good </a:t>
            </a:r>
            <a:r>
              <a:rPr lang="en-US" sz="2800" dirty="0"/>
              <a:t>as well, and Stallone is attempting to deliver a good performance. However, it </a:t>
            </a:r>
            <a:r>
              <a:rPr lang="en-US" sz="2800" b="1" dirty="0">
                <a:solidFill>
                  <a:srgbClr val="FF0000"/>
                </a:solidFill>
              </a:rPr>
              <a:t>can’t hold up</a:t>
            </a:r>
            <a:r>
              <a:rPr lang="en-US" sz="2800" dirty="0"/>
              <a:t>.”</a:t>
            </a:r>
            <a:endParaRPr lang="en-US" dirty="0"/>
          </a:p>
          <a:p>
            <a:r>
              <a:rPr lang="en-US" sz="2800" dirty="0"/>
              <a:t>Well as usual Keanu Reeves is nothing special, but surprisingly, the </a:t>
            </a:r>
            <a:r>
              <a:rPr lang="en-US" sz="2800" dirty="0">
                <a:solidFill>
                  <a:srgbClr val="0000FF"/>
                </a:solidFill>
              </a:rPr>
              <a:t>very talented </a:t>
            </a:r>
            <a:r>
              <a:rPr lang="en-US" sz="2800" dirty="0"/>
              <a:t>Laurence </a:t>
            </a:r>
            <a:r>
              <a:rPr lang="en-US" sz="2800" dirty="0" err="1"/>
              <a:t>Fishbourne</a:t>
            </a:r>
            <a:r>
              <a:rPr lang="en-US" sz="2800" dirty="0"/>
              <a:t> is </a:t>
            </a:r>
            <a:r>
              <a:rPr lang="en-US" sz="2800" b="1" dirty="0">
                <a:solidFill>
                  <a:srgbClr val="FF0000"/>
                </a:solidFill>
              </a:rPr>
              <a:t>not so good </a:t>
            </a:r>
            <a:r>
              <a:rPr lang="en-US" sz="2800" dirty="0"/>
              <a:t>either, I was surprised.</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59</a:t>
            </a:fld>
            <a:endParaRPr lang="en-US"/>
          </a:p>
        </p:txBody>
      </p:sp>
    </p:spTree>
    <p:extLst>
      <p:ext uri="{BB962C8B-B14F-4D97-AF65-F5344CB8AC3E}">
        <p14:creationId xmlns:p14="http://schemas.microsoft.com/office/powerpoint/2010/main" val="1123087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81013"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362057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Parameter Estimation and Smoothing</a:t>
            </a:r>
          </a:p>
        </p:txBody>
      </p:sp>
    </p:spTree>
    <p:extLst>
      <p:ext uri="{BB962C8B-B14F-4D97-AF65-F5344CB8AC3E}">
        <p14:creationId xmlns:p14="http://schemas.microsoft.com/office/powerpoint/2010/main" val="21044563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type="body"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extLst>
              <p:ext uri="{D42A27DB-BD31-4B8C-83A1-F6EECF244321}">
                <p14:modId xmlns:p14="http://schemas.microsoft.com/office/powerpoint/2010/main" val="3340180986"/>
              </p:ext>
            </p:extLst>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spid="_x0000_s28025" name="Equation" r:id="rId3" imgW="1739900" imgH="584200" progId="Equation.3">
                  <p:embed/>
                </p:oleObj>
              </mc:Choice>
              <mc:Fallback>
                <p:oleObj name="Equation" r:id="rId3" imgW="1739900" imgH="584200" progId="Equation.3">
                  <p:embed/>
                  <p:pic>
                    <p:nvPicPr>
                      <p:cNvPr id="0" name=""/>
                      <p:cNvPicPr>
                        <a:picLocks noChangeAspect="1" noChangeArrowheads="1"/>
                      </p:cNvPicPr>
                      <p:nvPr/>
                    </p:nvPicPr>
                    <p:blipFill>
                      <a:blip r:embed="rId4"/>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2350214483"/>
              </p:ext>
            </p:extLst>
          </p:nvPr>
        </p:nvGraphicFramePr>
        <p:xfrm>
          <a:off x="3009900" y="2592388"/>
          <a:ext cx="3524250" cy="981075"/>
        </p:xfrm>
        <a:graphic>
          <a:graphicData uri="http://schemas.openxmlformats.org/presentationml/2006/ole">
            <mc:AlternateContent xmlns:mc="http://schemas.openxmlformats.org/markup-compatibility/2006">
              <mc:Choice xmlns:v="urn:schemas-microsoft-com:vml" Requires="v">
                <p:oleObj spid="_x0000_s28026" name="Equation" r:id="rId5" imgW="1587500" imgH="444500" progId="Equation.3">
                  <p:embed/>
                </p:oleObj>
              </mc:Choice>
              <mc:Fallback>
                <p:oleObj name="Equation" r:id="rId5" imgW="1587500" imgH="444500" progId="Equation.3">
                  <p:embed/>
                  <p:pic>
                    <p:nvPicPr>
                      <p:cNvPr id="0" name=""/>
                      <p:cNvPicPr>
                        <a:picLocks noChangeAspect="1" noChangeArrowheads="1"/>
                      </p:cNvPicPr>
                      <p:nvPr/>
                    </p:nvPicPr>
                    <p:blipFill>
                      <a:blip r:embed="rId6"/>
                      <a:srcRect/>
                      <a:stretch>
                        <a:fillRect/>
                      </a:stretch>
                    </p:blipFill>
                    <p:spPr bwMode="auto">
                      <a:xfrm>
                        <a:off x="3009900" y="2592388"/>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3297703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02895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414023520"/>
              </p:ext>
            </p:extLst>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spid="_x0000_s40107" name="Equation" r:id="rId3" imgW="1739900" imgH="584200" progId="Equation.3">
                  <p:embed/>
                </p:oleObj>
              </mc:Choice>
              <mc:Fallback>
                <p:oleObj name="Equation" r:id="rId3" imgW="1739900" imgH="584200" progId="Equation.3">
                  <p:embed/>
                  <p:pic>
                    <p:nvPicPr>
                      <p:cNvPr id="0" name=""/>
                      <p:cNvPicPr>
                        <a:picLocks noChangeAspect="1" noChangeArrowheads="1"/>
                      </p:cNvPicPr>
                      <p:nvPr/>
                    </p:nvPicPr>
                    <p:blipFill>
                      <a:blip r:embed="rId4"/>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506860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457200" y="1428750"/>
            <a:ext cx="8077200" cy="1771650"/>
          </a:xfrm>
        </p:spPr>
        <p:txBody>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dirty="0">
              <a:latin typeface="Calibri" charset="0"/>
              <a:ea typeface="ＭＳ Ｐゴシック" charset="0"/>
            </a:endParaRPr>
          </a:p>
          <a:p>
            <a:pPr lvl="1" eaLnBrk="1" hangingPunct="1">
              <a:lnSpc>
                <a:spcPct val="90000"/>
              </a:lnSpc>
            </a:pPr>
            <a:endParaRPr lang="en-US" dirty="0">
              <a:latin typeface="Calibri" charset="0"/>
              <a:ea typeface="ＭＳ Ｐゴシック" charset="0"/>
            </a:endParaRPr>
          </a:p>
          <a:p>
            <a:pPr marL="0" indent="0" eaLnBrk="1" hangingPunct="1">
              <a:lnSpc>
                <a:spcPct val="90000"/>
              </a:lnSpc>
              <a:buNone/>
            </a:pPr>
            <a:endParaRPr lang="en-US" dirty="0">
              <a:latin typeface="Calibri" charset="0"/>
              <a:ea typeface="ＭＳ Ｐゴシック" charset="0"/>
            </a:endParaRPr>
          </a:p>
          <a:p>
            <a:pPr marL="0" indent="0" eaLnBrk="1" hangingPunct="1">
              <a:lnSpc>
                <a:spcPct val="90000"/>
              </a:lnSpc>
              <a:buNone/>
            </a:pPr>
            <a:endParaRPr lang="en-US" sz="600"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extLst>
              <p:ext uri="{D42A27DB-BD31-4B8C-83A1-F6EECF244321}">
                <p14:modId xmlns:p14="http://schemas.microsoft.com/office/powerpoint/2010/main" val="2028936193"/>
              </p:ext>
            </p:extLst>
          </p:nvPr>
        </p:nvGraphicFramePr>
        <p:xfrm>
          <a:off x="1828800" y="2370138"/>
          <a:ext cx="5508625" cy="854075"/>
        </p:xfrm>
        <a:graphic>
          <a:graphicData uri="http://schemas.openxmlformats.org/presentationml/2006/ole">
            <mc:AlternateContent xmlns:mc="http://schemas.openxmlformats.org/markup-compatibility/2006">
              <mc:Choice xmlns:v="urn:schemas-microsoft-com:vml" Requires="v">
                <p:oleObj spid="_x0000_s29051" name="Equation" r:id="rId4" imgW="3683000" imgH="571500" progId="Equation.3">
                  <p:embed/>
                </p:oleObj>
              </mc:Choice>
              <mc:Fallback>
                <p:oleObj name="Equation" r:id="rId4" imgW="3683000" imgH="571500" progId="Equation.3">
                  <p:embed/>
                  <p:pic>
                    <p:nvPicPr>
                      <p:cNvPr id="0" name=""/>
                      <p:cNvPicPr>
                        <a:picLocks noChangeAspect="1" noChangeArrowheads="1"/>
                      </p:cNvPicPr>
                      <p:nvPr/>
                    </p:nvPicPr>
                    <p:blipFill>
                      <a:blip r:embed="rId5"/>
                      <a:srcRect/>
                      <a:stretch>
                        <a:fillRect/>
                      </a:stretch>
                    </p:blipFill>
                    <p:spPr bwMode="auto">
                      <a:xfrm>
                        <a:off x="1828800" y="2370138"/>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910014982"/>
              </p:ext>
            </p:extLst>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spid="_x0000_s29052" name="Equation" r:id="rId6" imgW="1968500" imgH="292100" progId="Equation.3">
                  <p:embed/>
                </p:oleObj>
              </mc:Choice>
              <mc:Fallback>
                <p:oleObj name="Equation" r:id="rId6" imgW="1968500" imgH="292100" progId="Equation.3">
                  <p:embed/>
                  <p:pic>
                    <p:nvPicPr>
                      <p:cNvPr id="0" name=""/>
                      <p:cNvPicPr>
                        <a:picLocks noChangeAspect="1" noChangeArrowheads="1"/>
                      </p:cNvPicPr>
                      <p:nvPr/>
                    </p:nvPicPr>
                    <p:blipFill>
                      <a:blip r:embed="rId7"/>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383828327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lstStyle/>
          <a:p>
            <a:r>
              <a:rPr lang="en-US" dirty="0"/>
              <a:t>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extLst>
              <p:ext uri="{D42A27DB-BD31-4B8C-83A1-F6EECF244321}">
                <p14:modId xmlns:p14="http://schemas.microsoft.com/office/powerpoint/2010/main" val="4032682244"/>
              </p:ext>
            </p:extLst>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spid="_x0000_s11765" name="Equation" r:id="rId3" imgW="1905000" imgH="571500" progId="Equation.3">
                  <p:embed/>
                </p:oleObj>
              </mc:Choice>
              <mc:Fallback>
                <p:oleObj name="Equation" r:id="rId3" imgW="1905000" imgH="571500" progId="Equation.3">
                  <p:embed/>
                  <p:pic>
                    <p:nvPicPr>
                      <p:cNvPr id="0" name=""/>
                      <p:cNvPicPr>
                        <a:picLocks noChangeAspect="1" noChangeArrowheads="1"/>
                      </p:cNvPicPr>
                      <p:nvPr/>
                    </p:nvPicPr>
                    <p:blipFill>
                      <a:blip r:embed="rId4"/>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2328567934"/>
              </p:ext>
            </p:extLst>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spid="_x0000_s11766" name="Equation" r:id="rId5" imgW="1612900" imgH="711200" progId="Equation.3">
                  <p:embed/>
                </p:oleObj>
              </mc:Choice>
              <mc:Fallback>
                <p:oleObj name="Equation" r:id="rId5" imgW="1612900" imgH="711200" progId="Equation.3">
                  <p:embed/>
                  <p:pic>
                    <p:nvPicPr>
                      <p:cNvPr id="0" name=""/>
                      <p:cNvPicPr>
                        <a:picLocks noChangeAspect="1" noChangeArrowheads="1"/>
                      </p:cNvPicPr>
                      <p:nvPr/>
                    </p:nvPicPr>
                    <p:blipFill>
                      <a:blip r:embed="rId6"/>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2274791014"/>
              </p:ext>
            </p:extLst>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spid="_x0000_s11767" name="Equation" r:id="rId7" imgW="1727200" imgH="571500" progId="Equation.3">
                  <p:embed/>
                </p:oleObj>
              </mc:Choice>
              <mc:Fallback>
                <p:oleObj name="Equation" r:id="rId7" imgW="1727200" imgH="571500" progId="Equation.3">
                  <p:embed/>
                  <p:pic>
                    <p:nvPicPr>
                      <p:cNvPr id="0" name=""/>
                      <p:cNvPicPr>
                        <a:picLocks noChangeAspect="1" noChangeArrowheads="1"/>
                      </p:cNvPicPr>
                      <p:nvPr/>
                    </p:nvPicPr>
                    <p:blipFill>
                      <a:blip r:embed="rId8"/>
                      <a:srcRect/>
                      <a:stretch>
                        <a:fillRect/>
                      </a:stretch>
                    </p:blipFill>
                    <p:spPr bwMode="auto">
                      <a:xfrm>
                        <a:off x="1311720" y="1579109"/>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13623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dirty="0"/>
              <a:t>Multinomial Naïve Bayes: Learning</a:t>
            </a:r>
          </a:p>
        </p:txBody>
      </p:sp>
      <p:sp>
        <p:nvSpPr>
          <p:cNvPr id="52230" name="Rectangle 4"/>
          <p:cNvSpPr>
            <a:spLocks noGrp="1" noChangeArrowheads="1"/>
          </p:cNvSpPr>
          <p:nvPr>
            <p:ph sz="quarter" idx="1"/>
          </p:nvPr>
        </p:nvSpPr>
        <p:spPr>
          <a:xfrm>
            <a:off x="152400" y="2132543"/>
            <a:ext cx="4572000" cy="2649007"/>
          </a:xfrm>
        </p:spPr>
        <p:txBody>
          <a:bodyPr/>
          <a:lstStyle/>
          <a:p>
            <a:pPr>
              <a:lnSpc>
                <a:spcPct val="90000"/>
              </a:lnSpc>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lnSpc>
                <a:spcPct val="90000"/>
              </a:lnSpc>
            </a:pPr>
            <a:r>
              <a:rPr lang="en-US" sz="2000" dirty="0">
                <a:latin typeface="Calibri"/>
                <a:cs typeface="Calibri"/>
              </a:rPr>
              <a:t>For each </a:t>
            </a:r>
            <a:r>
              <a:rPr lang="en-US" sz="2000" i="1" dirty="0" err="1">
                <a:latin typeface="Calibri"/>
                <a:cs typeface="Calibri"/>
              </a:rPr>
              <a:t>c</a:t>
            </a:r>
            <a:r>
              <a:rPr lang="en-US" sz="2000" i="1" baseline="-25000" dirty="0" err="1">
                <a:latin typeface="Calibri"/>
                <a:cs typeface="Calibri"/>
              </a:rPr>
              <a:t>j</a:t>
            </a:r>
            <a:r>
              <a:rPr lang="en-US" sz="2000" i="1" baseline="-25000" dirty="0">
                <a:latin typeface="Calibri"/>
                <a:cs typeface="Calibri"/>
              </a:rPr>
              <a:t> </a:t>
            </a:r>
            <a:r>
              <a:rPr lang="en-US" sz="2000" dirty="0">
                <a:latin typeface="Calibri"/>
                <a:cs typeface="Calibri"/>
              </a:rPr>
              <a:t>in </a:t>
            </a:r>
            <a:r>
              <a:rPr lang="en-US" sz="2000" i="1" dirty="0">
                <a:latin typeface="Calibri"/>
                <a:cs typeface="Calibri"/>
              </a:rPr>
              <a:t>C</a:t>
            </a:r>
            <a:r>
              <a:rPr lang="en-US" sz="2000" dirty="0">
                <a:latin typeface="Calibri"/>
                <a:cs typeface="Calibri"/>
              </a:rPr>
              <a:t> do</a:t>
            </a:r>
          </a:p>
          <a:p>
            <a:pPr marL="800100" lvl="2" indent="0">
              <a:lnSpc>
                <a:spcPct val="90000"/>
              </a:lnSpc>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200" dirty="0">
              <a:latin typeface="Calibri"/>
              <a:cs typeface="Calibri"/>
            </a:endParaRPr>
          </a:p>
        </p:txBody>
      </p:sp>
      <p:graphicFrame>
        <p:nvGraphicFramePr>
          <p:cNvPr id="52226" name="Object 2"/>
          <p:cNvGraphicFramePr>
            <a:graphicFrameLocks noChangeAspect="1"/>
          </p:cNvGraphicFramePr>
          <p:nvPr>
            <p:extLst>
              <p:ext uri="{D42A27DB-BD31-4B8C-83A1-F6EECF244321}">
                <p14:modId xmlns:p14="http://schemas.microsoft.com/office/powerpoint/2010/main" val="1052552574"/>
              </p:ext>
            </p:extLst>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12690" name="Equation" r:id="rId3" imgW="1981200" imgH="431800" progId="Equation.3">
                  <p:embed/>
                </p:oleObj>
              </mc:Choice>
              <mc:Fallback>
                <p:oleObj name="Equation" r:id="rId3" imgW="1981200" imgH="431800" progId="Equation.3">
                  <p:embed/>
                  <p:pic>
                    <p:nvPicPr>
                      <p:cNvPr id="0" name=""/>
                      <p:cNvPicPr>
                        <a:picLocks noChangeAspect="1" noChangeArrowheads="1"/>
                      </p:cNvPicPr>
                      <p:nvPr/>
                    </p:nvPicPr>
                    <p:blipFill>
                      <a:blip r:embed="rId4"/>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extLst>
              <p:ext uri="{D42A27DB-BD31-4B8C-83A1-F6EECF244321}">
                <p14:modId xmlns:p14="http://schemas.microsoft.com/office/powerpoint/2010/main" val="3549097549"/>
              </p:ext>
            </p:extLst>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spid="_x0000_s12691" name="Equation" r:id="rId5" imgW="1752600" imgH="406400" progId="Equation.3">
                  <p:embed/>
                </p:oleObj>
              </mc:Choice>
              <mc:Fallback>
                <p:oleObj name="Equation" r:id="rId5" imgW="1752600" imgH="406400" progId="Equation.3">
                  <p:embed/>
                  <p:pic>
                    <p:nvPicPr>
                      <p:cNvPr id="0" name=""/>
                      <p:cNvPicPr>
                        <a:picLocks noChangeAspect="1" noChangeArrowheads="1"/>
                      </p:cNvPicPr>
                      <p:nvPr/>
                    </p:nvPicPr>
                    <p:blipFill>
                      <a:blip r:embed="rId6"/>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w</a:t>
            </a:r>
            <a:r>
              <a:rPr lang="en-US" sz="2200" i="1" baseline="-25000" dirty="0" err="1">
                <a:latin typeface="Calibri"/>
                <a:cs typeface="Calibri"/>
              </a:rPr>
              <a:t>k</a:t>
            </a:r>
            <a:r>
              <a:rPr lang="en-US" sz="2200" i="1" dirty="0">
                <a:latin typeface="Calibri"/>
                <a:cs typeface="Calibri"/>
              </a:rPr>
              <a:t> </a:t>
            </a:r>
            <a:r>
              <a:rPr lang="en-US" sz="2200" dirty="0">
                <a:latin typeface="Calibri"/>
                <a:cs typeface="Calibri"/>
              </a:rPr>
              <a:t>|</a:t>
            </a:r>
            <a:r>
              <a:rPr lang="en-US" sz="2200" i="1" dirty="0">
                <a:latin typeface="Calibri"/>
                <a:cs typeface="Calibri"/>
              </a:rPr>
              <a:t> </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spcBef>
                <a:spcPts val="0"/>
              </a:spcBef>
            </a:pP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single doc containing all </a:t>
            </a:r>
            <a:r>
              <a:rPr lang="en-US" i="1" dirty="0" err="1">
                <a:latin typeface="Calibri"/>
                <a:ea typeface="ＭＳ Ｐゴシック" charset="-128"/>
                <a:cs typeface="Calibri"/>
              </a:rPr>
              <a:t>docs</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a:p>
            <a:pPr lvl="1">
              <a:spcBef>
                <a:spcPts val="0"/>
              </a:spcBef>
            </a:pPr>
            <a:r>
              <a:rPr lang="en-US" dirty="0">
                <a:latin typeface="Calibri"/>
                <a:ea typeface="ＭＳ Ｐゴシック" charset="-128"/>
                <a:cs typeface="Calibri"/>
              </a:rPr>
              <a:t>For</a:t>
            </a:r>
            <a:r>
              <a:rPr lang="en-US" i="1" baseline="-25000" dirty="0">
                <a:latin typeface="Calibri"/>
                <a:ea typeface="ＭＳ Ｐゴシック" charset="-128"/>
                <a:cs typeface="Calibri"/>
              </a:rPr>
              <a:t> </a:t>
            </a:r>
            <a:r>
              <a:rPr lang="en-US" dirty="0">
                <a:latin typeface="Calibri"/>
                <a:ea typeface="ＭＳ Ｐゴシック" charset="-128"/>
                <a:cs typeface="Calibri"/>
              </a:rPr>
              <a:t>each word </a:t>
            </a:r>
            <a:r>
              <a:rPr lang="en-US" i="1" dirty="0" err="1">
                <a:latin typeface="Calibri"/>
                <a:ea typeface="ＭＳ Ｐゴシック" charset="-128"/>
                <a:cs typeface="Calibri"/>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a:latin typeface="Calibri"/>
                <a:ea typeface="ＭＳ Ｐゴシック" charset="-128"/>
                <a:cs typeface="Calibri"/>
              </a:rPr>
              <a:t>Vocabulary</a:t>
            </a:r>
          </a:p>
          <a:p>
            <a:pPr marL="800100" lvl="2" indent="0">
              <a:spcBef>
                <a:spcPts val="0"/>
              </a:spcBef>
              <a:buNone/>
            </a:pPr>
            <a:r>
              <a:rPr lang="en-US" i="1" dirty="0">
                <a:latin typeface="Calibri"/>
                <a:ea typeface="ＭＳ Ｐゴシック" charset="-128"/>
                <a:cs typeface="Calibri"/>
              </a:rPr>
              <a:t>    </a:t>
            </a:r>
            <a:r>
              <a:rPr lang="en-US" i="1" dirty="0" err="1">
                <a:latin typeface="Calibri"/>
                <a:ea typeface="ＭＳ Ｐゴシック" charset="-128"/>
                <a:cs typeface="Calibri"/>
              </a:rPr>
              <a:t>n</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 of occurrences of </a:t>
            </a:r>
            <a:r>
              <a:rPr lang="en-US" i="1" dirty="0" err="1">
                <a:latin typeface="Calibri"/>
                <a:ea typeface="ＭＳ Ｐゴシック" charset="-128"/>
                <a:cs typeface="Calibri"/>
                <a:sym typeface="Symbol" charset="2"/>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Tree>
    <p:extLst>
      <p:ext uri="{BB962C8B-B14F-4D97-AF65-F5344CB8AC3E}">
        <p14:creationId xmlns:p14="http://schemas.microsoft.com/office/powerpoint/2010/main" val="556939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a:xfrm>
            <a:off x="3995936" y="438150"/>
            <a:ext cx="4680520" cy="1371600"/>
          </a:xfrm>
        </p:spPr>
        <p:txBody>
          <a:bodyPr/>
          <a:lstStyle/>
          <a:p>
            <a:r>
              <a:rPr lang="en-US" sz="4000" dirty="0">
                <a:latin typeface="Calibri (Headings)"/>
                <a:cs typeface="Calibri (Headings)"/>
              </a:rPr>
              <a:t>Text Classification and Na</a:t>
            </a:r>
            <a:r>
              <a:rPr lang="fr-FR" sz="4000" dirty="0" err="1">
                <a:latin typeface="Calibri (Headings)"/>
                <a:cs typeface="Calibri (Headings)"/>
              </a:rPr>
              <a:t>ï</a:t>
            </a:r>
            <a:r>
              <a:rPr lang="en-US" sz="4000" dirty="0" err="1">
                <a:latin typeface="Calibri (Headings)"/>
                <a:cs typeface="Calibri (Headings)"/>
              </a:rPr>
              <a:t>ve</a:t>
            </a:r>
            <a:r>
              <a:rPr lang="en-US" sz="4000" dirty="0">
                <a:latin typeface="Calibri (Headings)"/>
                <a:cs typeface="Calibri (Headings)"/>
              </a:rPr>
              <a:t> Bayes</a:t>
            </a:r>
            <a:endParaRPr lang="en-US" sz="4000" dirty="0"/>
          </a:p>
        </p:txBody>
      </p:sp>
      <p:sp>
        <p:nvSpPr>
          <p:cNvPr id="6" name="Subtitle 5"/>
          <p:cNvSpPr>
            <a:spLocks noGrp="1"/>
          </p:cNvSpPr>
          <p:nvPr>
            <p:ph type="subTitle" idx="1"/>
          </p:nvPr>
        </p:nvSpPr>
        <p:spPr/>
        <p:txBody>
          <a:bodyPr/>
          <a:lstStyle/>
          <a:p>
            <a:r>
              <a:rPr lang="en-US" sz="3200" dirty="0">
                <a:solidFill>
                  <a:srgbClr val="A4001D"/>
                </a:solidFill>
                <a:ea typeface="ＭＳ Ｐゴシック" charset="0"/>
                <a:cs typeface="Calibri"/>
              </a:rPr>
              <a:t>Precision, Recall, and the F measure</a:t>
            </a:r>
          </a:p>
        </p:txBody>
      </p:sp>
    </p:spTree>
    <p:extLst>
      <p:ext uri="{BB962C8B-B14F-4D97-AF65-F5344CB8AC3E}">
        <p14:creationId xmlns:p14="http://schemas.microsoft.com/office/powerpoint/2010/main" val="3366809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The 2-by-2 contingency table</a:t>
            </a:r>
          </a:p>
        </p:txBody>
      </p:sp>
      <p:graphicFrame>
        <p:nvGraphicFramePr>
          <p:cNvPr id="188420" name="Group 4"/>
          <p:cNvGraphicFramePr>
            <a:graphicFrameLocks noGrp="1"/>
          </p:cNvGraphicFramePr>
          <p:nvPr>
            <p:extLst>
              <p:ext uri="{D42A27DB-BD31-4B8C-83A1-F6EECF244321}">
                <p14:modId xmlns:p14="http://schemas.microsoft.com/office/powerpoint/2010/main" val="1175069005"/>
              </p:ext>
            </p:extLst>
          </p:nvPr>
        </p:nvGraphicFramePr>
        <p:xfrm>
          <a:off x="1447800" y="1504950"/>
          <a:ext cx="6172200" cy="130302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ＭＳ Ｐゴシック" charset="0"/>
                        </a:rPr>
                        <a:t>correct</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not correct</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ＭＳ Ｐゴシック" charset="0"/>
                        </a:rPr>
                        <a:t>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tp</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fp</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fn</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mn-lt"/>
                          <a:ea typeface="ＭＳ Ｐゴシック" charset="0"/>
                          <a:cs typeface="ＭＳ Ｐゴシック" charset="0"/>
                        </a:rPr>
                        <a:t>tn</a:t>
                      </a:r>
                      <a:endParaRPr kumimoji="0" lang="en-US" sz="2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27794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Precision and recall</a:t>
            </a:r>
          </a:p>
        </p:txBody>
      </p:sp>
      <p:sp>
        <p:nvSpPr>
          <p:cNvPr id="65538" name="Rectangle 3"/>
          <p:cNvSpPr>
            <a:spLocks noGrp="1" noChangeArrowheads="1"/>
          </p:cNvSpPr>
          <p:nvPr>
            <p:ph type="body" idx="1"/>
          </p:nvPr>
        </p:nvSpPr>
        <p:spPr/>
        <p:txBody>
          <a:bodyPr/>
          <a:lstStyle/>
          <a:p>
            <a:pPr eaLnBrk="1" hangingPunct="1"/>
            <a:r>
              <a:rPr lang="en-US" b="1" dirty="0">
                <a:ea typeface="ＭＳ Ｐゴシック" charset="0"/>
                <a:cs typeface="ＭＳ Ｐゴシック" charset="0"/>
              </a:rPr>
              <a:t>Precision</a:t>
            </a:r>
            <a:r>
              <a:rPr lang="en-US" dirty="0">
                <a:ea typeface="ＭＳ Ｐゴシック" charset="0"/>
                <a:cs typeface="ＭＳ Ｐゴシック" charset="0"/>
              </a:rPr>
              <a:t>: % of selected items that are correct</a:t>
            </a:r>
            <a:br>
              <a:rPr lang="en-US" dirty="0">
                <a:ea typeface="ＭＳ Ｐゴシック" charset="0"/>
                <a:cs typeface="ＭＳ Ｐゴシック" charset="0"/>
              </a:rPr>
            </a:br>
            <a:r>
              <a:rPr lang="en-US" b="1" dirty="0">
                <a:ea typeface="ＭＳ Ｐゴシック" charset="0"/>
                <a:cs typeface="ＭＳ Ｐゴシック" charset="0"/>
              </a:rPr>
              <a:t>Recall</a:t>
            </a:r>
            <a:r>
              <a:rPr lang="en-US" dirty="0">
                <a:ea typeface="ＭＳ Ｐゴシック" charset="0"/>
                <a:cs typeface="ＭＳ Ｐゴシック" charset="0"/>
              </a:rPr>
              <a:t>: % of correct items that are selected</a:t>
            </a:r>
          </a:p>
          <a:p>
            <a:pPr eaLnBrk="1" hangingPunct="1"/>
            <a:endParaRPr lang="en-US" dirty="0">
              <a:ea typeface="ＭＳ Ｐゴシック" charset="0"/>
              <a:cs typeface="ＭＳ Ｐゴシック" charset="0"/>
            </a:endParaRPr>
          </a:p>
        </p:txBody>
      </p:sp>
      <p:graphicFrame>
        <p:nvGraphicFramePr>
          <p:cNvPr id="188420" name="Group 4"/>
          <p:cNvGraphicFramePr>
            <a:graphicFrameLocks noGrp="1"/>
          </p:cNvGraphicFramePr>
          <p:nvPr>
            <p:extLst>
              <p:ext uri="{D42A27DB-BD31-4B8C-83A1-F6EECF244321}">
                <p14:modId xmlns:p14="http://schemas.microsoft.com/office/powerpoint/2010/main" val="3801760762"/>
              </p:ext>
            </p:extLst>
          </p:nvPr>
        </p:nvGraphicFramePr>
        <p:xfrm>
          <a:off x="1447800" y="3695700"/>
          <a:ext cx="6172200" cy="112014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mn-lt"/>
                        <a:ea typeface="ＭＳ Ｐゴシック" charset="0"/>
                        <a:cs typeface="ＭＳ Ｐゴシック"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cs typeface="ＭＳ Ｐゴシック" charset="0"/>
                        </a:rPr>
                        <a:t>correct</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not correct</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cs typeface="ＭＳ Ｐゴシック" charset="0"/>
                        </a:rPr>
                        <a:t>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cs typeface="ＭＳ Ｐゴシック" charset="0"/>
                        </a:rPr>
                        <a:t>tp</a:t>
                      </a:r>
                      <a:endParaRPr kumimoji="0" lang="en-US" sz="20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fp</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fn</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cs typeface="ＭＳ Ｐゴシック" charset="0"/>
                        </a:rPr>
                        <a:t>tn</a:t>
                      </a:r>
                      <a:endParaRPr kumimoji="0" lang="en-US" sz="20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46803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a:t>
            </a:r>
          </a:p>
        </p:txBody>
      </p:sp>
      <p:sp>
        <p:nvSpPr>
          <p:cNvPr id="67586" name="Rectangle 3"/>
          <p:cNvSpPr>
            <a:spLocks noGrp="1" noChangeArrowheads="1"/>
          </p:cNvSpPr>
          <p:nvPr>
            <p:ph type="body" idx="1"/>
          </p:nvPr>
        </p:nvSpPr>
        <p:spPr/>
        <p:txBody>
          <a:bodyPr/>
          <a:lstStyle/>
          <a:p>
            <a:r>
              <a:rPr lang="en-US" dirty="0"/>
              <a:t>A combined measure that assesses the P/R tradeoff is F measure (weighted harmonic mean):</a:t>
            </a:r>
          </a:p>
          <a:p>
            <a:endParaRPr lang="en-US" dirty="0"/>
          </a:p>
          <a:p>
            <a:endParaRPr lang="en-US" dirty="0"/>
          </a:p>
          <a:p>
            <a:endParaRPr lang="en-US" dirty="0"/>
          </a:p>
          <a:p>
            <a:r>
              <a:rPr lang="en-US" dirty="0"/>
              <a:t>The harmonic mean is a very conservative average; see </a:t>
            </a:r>
            <a:r>
              <a:rPr lang="en-US" i="1" dirty="0"/>
              <a:t>IIR</a:t>
            </a:r>
            <a:r>
              <a:rPr lang="en-US" dirty="0"/>
              <a:t> § 8.3</a:t>
            </a:r>
          </a:p>
          <a:p>
            <a:r>
              <a:rPr lang="en-US" dirty="0"/>
              <a:t>People usually use balanced F1 measure</a:t>
            </a:r>
          </a:p>
          <a:p>
            <a:pPr lvl="1"/>
            <a:r>
              <a:rPr lang="en-US" dirty="0"/>
              <a:t>  i.e., with </a:t>
            </a:r>
            <a:r>
              <a:rPr lang="en-US" dirty="0">
                <a:sym typeface="Symbol" charset="0"/>
              </a:rPr>
              <a:t></a:t>
            </a:r>
            <a:r>
              <a:rPr lang="en-US" dirty="0"/>
              <a:t> = 1 (that is, </a:t>
            </a:r>
            <a:r>
              <a:rPr lang="en-US" dirty="0">
                <a:sym typeface="Symbol" charset="0"/>
              </a:rPr>
              <a:t> = ½):   		     </a:t>
            </a:r>
            <a:r>
              <a:rPr lang="en-US" i="1" dirty="0">
                <a:sym typeface="Symbol" charset="0"/>
              </a:rPr>
              <a:t>F</a:t>
            </a:r>
            <a:r>
              <a:rPr lang="en-US" dirty="0">
                <a:sym typeface="Symbol" charset="0"/>
              </a:rPr>
              <a:t> = 2</a:t>
            </a:r>
            <a:r>
              <a:rPr lang="en-US" i="1" dirty="0">
                <a:sym typeface="Symbol" charset="0"/>
              </a:rPr>
              <a:t>PR</a:t>
            </a:r>
            <a:r>
              <a:rPr lang="en-US" dirty="0">
                <a:sym typeface="Symbol" charset="0"/>
              </a:rPr>
              <a:t>/(</a:t>
            </a:r>
            <a:r>
              <a:rPr lang="en-US" i="1" dirty="0">
                <a:sym typeface="Symbol" charset="0"/>
              </a:rPr>
              <a:t>P</a:t>
            </a:r>
            <a:r>
              <a:rPr lang="en-US" dirty="0">
                <a:sym typeface="Symbol" charset="0"/>
              </a:rPr>
              <a:t>+</a:t>
            </a:r>
            <a:r>
              <a:rPr lang="en-US" i="1" dirty="0">
                <a:sym typeface="Symbol" charset="0"/>
              </a:rPr>
              <a:t>R</a:t>
            </a:r>
            <a:r>
              <a:rPr lang="en-US" dirty="0">
                <a:sym typeface="Symbol" charset="0"/>
              </a:rPr>
              <a:t>)</a:t>
            </a:r>
            <a:endParaRPr lang="en-US" dirty="0"/>
          </a:p>
        </p:txBody>
      </p:sp>
      <p:graphicFrame>
        <p:nvGraphicFramePr>
          <p:cNvPr id="67587" name="Object 2"/>
          <p:cNvGraphicFramePr>
            <a:graphicFrameLocks noChangeAspect="1"/>
          </p:cNvGraphicFramePr>
          <p:nvPr>
            <p:extLst>
              <p:ext uri="{D42A27DB-BD31-4B8C-83A1-F6EECF244321}">
                <p14:modId xmlns:p14="http://schemas.microsoft.com/office/powerpoint/2010/main" val="1204514945"/>
              </p:ext>
            </p:extLst>
          </p:nvPr>
        </p:nvGraphicFramePr>
        <p:xfrm>
          <a:off x="2057400" y="2190750"/>
          <a:ext cx="4191000" cy="1219200"/>
        </p:xfrm>
        <a:graphic>
          <a:graphicData uri="http://schemas.openxmlformats.org/presentationml/2006/ole">
            <mc:AlternateContent xmlns:mc="http://schemas.openxmlformats.org/markup-compatibility/2006">
              <mc:Choice xmlns:v="urn:schemas-microsoft-com:vml" Requires="v">
                <p:oleObj spid="_x0000_s42102" name="Equation" r:id="rId4" imgW="2084400" imgH="594000" progId="Equation.3">
                  <p:embed/>
                </p:oleObj>
              </mc:Choice>
              <mc:Fallback>
                <p:oleObj name="Equation" r:id="rId4" imgW="2084400" imgH="594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190750"/>
                        <a:ext cx="4191000" cy="12192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027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80079" cy="5143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0300" y="0"/>
            <a:ext cx="6875202" cy="5143500"/>
          </a:xfrm>
          <a:prstGeom prst="rect">
            <a:avLst/>
          </a:prstGeom>
        </p:spPr>
      </p:pic>
    </p:spTree>
    <p:extLst>
      <p:ext uri="{BB962C8B-B14F-4D97-AF65-F5344CB8AC3E}">
        <p14:creationId xmlns:p14="http://schemas.microsoft.com/office/powerpoint/2010/main" val="2116831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Text Classification: Evaluation</a:t>
            </a:r>
          </a:p>
        </p:txBody>
      </p:sp>
    </p:spTree>
    <p:extLst>
      <p:ext uri="{BB962C8B-B14F-4D97-AF65-F5344CB8AC3E}">
        <p14:creationId xmlns:p14="http://schemas.microsoft.com/office/powerpoint/2010/main" val="330915301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150"/>
            <a:ext cx="7467600" cy="742950"/>
          </a:xfrm>
        </p:spPr>
        <p:txBody>
          <a:bodyPr/>
          <a:lstStyle/>
          <a:p>
            <a:r>
              <a:rPr lang="en-US" dirty="0"/>
              <a:t>Cross-Validation</a:t>
            </a:r>
          </a:p>
        </p:txBody>
      </p:sp>
      <p:sp>
        <p:nvSpPr>
          <p:cNvPr id="3" name="Content Placeholder 2"/>
          <p:cNvSpPr>
            <a:spLocks noGrp="1"/>
          </p:cNvSpPr>
          <p:nvPr>
            <p:ph idx="1"/>
          </p:nvPr>
        </p:nvSpPr>
        <p:spPr>
          <a:xfrm>
            <a:off x="152400" y="1352550"/>
            <a:ext cx="3962400" cy="3333750"/>
          </a:xfrm>
        </p:spPr>
        <p:txBody>
          <a:bodyPr/>
          <a:lstStyle/>
          <a:p>
            <a:r>
              <a:rPr lang="en-US" dirty="0"/>
              <a:t>Break up data into 10 folds</a:t>
            </a:r>
          </a:p>
          <a:p>
            <a:pPr lvl="1"/>
            <a:r>
              <a:rPr lang="en-US" dirty="0"/>
              <a:t>(Equal positive and negative inside each fold?)</a:t>
            </a:r>
          </a:p>
          <a:p>
            <a:r>
              <a:rPr lang="en-US" dirty="0"/>
              <a:t>For each fold</a:t>
            </a:r>
          </a:p>
          <a:p>
            <a:pPr lvl="1"/>
            <a:r>
              <a:rPr lang="en-US" dirty="0"/>
              <a:t>Choose the fold as a temporary test set</a:t>
            </a:r>
          </a:p>
          <a:p>
            <a:pPr lvl="1"/>
            <a:r>
              <a:rPr lang="en-US" dirty="0"/>
              <a:t>Train on 9 folds, compute performance on the test fold</a:t>
            </a:r>
          </a:p>
          <a:p>
            <a:r>
              <a:rPr lang="en-US" dirty="0"/>
              <a:t>Report average performance of the 10 runs</a:t>
            </a:r>
          </a:p>
          <a:p>
            <a:endParaRPr lang="en-US" dirty="0"/>
          </a:p>
        </p:txBody>
      </p:sp>
      <p:pic>
        <p:nvPicPr>
          <p:cNvPr id="5" name="Picture 4" descr="crossvalidation.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14800" y="914400"/>
            <a:ext cx="4171950" cy="4171950"/>
          </a:xfrm>
          <a:prstGeom prst="rect">
            <a:avLst/>
          </a:prstGeom>
        </p:spPr>
      </p:pic>
    </p:spTree>
    <p:extLst>
      <p:ext uri="{BB962C8B-B14F-4D97-AF65-F5344CB8AC3E}">
        <p14:creationId xmlns:p14="http://schemas.microsoft.com/office/powerpoint/2010/main" val="158304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371600" y="209550"/>
            <a:ext cx="7772400" cy="742950"/>
          </a:xfrm>
        </p:spPr>
        <p:txBody>
          <a:bodyPr/>
          <a:lstStyle/>
          <a:p>
            <a:r>
              <a:rPr lang="en-US" dirty="0"/>
              <a:t>Development Test Sets and Cross-validation</a:t>
            </a:r>
          </a:p>
        </p:txBody>
      </p:sp>
      <p:sp>
        <p:nvSpPr>
          <p:cNvPr id="63491" name="Rectangle 3"/>
          <p:cNvSpPr>
            <a:spLocks noGrp="1" noChangeArrowheads="1"/>
          </p:cNvSpPr>
          <p:nvPr>
            <p:ph sz="quarter" idx="1"/>
          </p:nvPr>
        </p:nvSpPr>
        <p:spPr>
          <a:xfrm>
            <a:off x="228600" y="1352550"/>
            <a:ext cx="7239000" cy="3790950"/>
          </a:xfrm>
        </p:spPr>
        <p:txBody>
          <a:bodyPr/>
          <a:lstStyle/>
          <a:p>
            <a:pPr>
              <a:lnSpc>
                <a:spcPct val="90000"/>
              </a:lnSpc>
            </a:pPr>
            <a:endParaRPr lang="en-US" sz="2400" i="1" dirty="0">
              <a:solidFill>
                <a:srgbClr val="FF0000"/>
              </a:solidFill>
              <a:latin typeface="Calibri" charset="0"/>
            </a:endParaRPr>
          </a:p>
          <a:p>
            <a:pPr>
              <a:lnSpc>
                <a:spcPct val="90000"/>
              </a:lnSpc>
            </a:pPr>
            <a:endParaRPr lang="en-US" i="1" dirty="0">
              <a:solidFill>
                <a:srgbClr val="FF0000"/>
              </a:solidFill>
              <a:latin typeface="Calibri" charset="0"/>
            </a:endParaRPr>
          </a:p>
          <a:p>
            <a:pPr>
              <a:lnSpc>
                <a:spcPct val="90000"/>
              </a:lnSpc>
            </a:pPr>
            <a:r>
              <a:rPr lang="en-US" sz="2400" dirty="0">
                <a:solidFill>
                  <a:srgbClr val="0000FF"/>
                </a:solidFill>
                <a:latin typeface="Calibri" charset="0"/>
              </a:rPr>
              <a:t>Metric: P/R/F1  or Accuracy</a:t>
            </a:r>
          </a:p>
          <a:p>
            <a:pPr>
              <a:lnSpc>
                <a:spcPct val="90000"/>
              </a:lnSpc>
            </a:pPr>
            <a:r>
              <a:rPr lang="en-US" dirty="0">
                <a:latin typeface="Calibri" charset="0"/>
              </a:rPr>
              <a:t>Unseen test set</a:t>
            </a:r>
          </a:p>
          <a:p>
            <a:pPr lvl="1">
              <a:lnSpc>
                <a:spcPct val="90000"/>
              </a:lnSpc>
            </a:pPr>
            <a:r>
              <a:rPr lang="en-US" dirty="0">
                <a:latin typeface="Calibri" charset="0"/>
              </a:rPr>
              <a:t>avoid </a:t>
            </a:r>
            <a:r>
              <a:rPr lang="en-US" dirty="0" err="1">
                <a:latin typeface="Calibri" charset="0"/>
              </a:rPr>
              <a:t>overfitting</a:t>
            </a:r>
            <a:r>
              <a:rPr lang="en-US" dirty="0">
                <a:latin typeface="Calibri" charset="0"/>
              </a:rPr>
              <a:t> (‘tuning to the test set’)</a:t>
            </a:r>
          </a:p>
          <a:p>
            <a:pPr lvl="1">
              <a:lnSpc>
                <a:spcPct val="90000"/>
              </a:lnSpc>
            </a:pPr>
            <a:r>
              <a:rPr lang="en-US" dirty="0">
                <a:latin typeface="Calibri" charset="0"/>
              </a:rPr>
              <a:t>more conservative estimate of performance</a:t>
            </a:r>
            <a:endParaRPr lang="en-US" sz="2400" dirty="0">
              <a:solidFill>
                <a:srgbClr val="0000FF"/>
              </a:solidFill>
              <a:latin typeface="Calibri" charset="0"/>
            </a:endParaRPr>
          </a:p>
          <a:p>
            <a:pPr marL="342900" lvl="1" indent="-342900">
              <a:lnSpc>
                <a:spcPct val="90000"/>
              </a:lnSpc>
              <a:buClr>
                <a:srgbClr val="CC0000"/>
              </a:buClr>
            </a:pPr>
            <a:r>
              <a:rPr lang="en-US" sz="2400" dirty="0">
                <a:latin typeface="Calibri" charset="0"/>
              </a:rPr>
              <a:t>Cross-validation over multiple splits</a:t>
            </a:r>
          </a:p>
          <a:p>
            <a:pPr lvl="2">
              <a:lnSpc>
                <a:spcPct val="90000"/>
              </a:lnSpc>
            </a:pPr>
            <a:r>
              <a:rPr lang="en-US" sz="1800" dirty="0">
                <a:latin typeface="Calibri" charset="0"/>
              </a:rPr>
              <a:t>Handle sampling errors from different datasets</a:t>
            </a:r>
          </a:p>
          <a:p>
            <a:pPr lvl="1">
              <a:lnSpc>
                <a:spcPct val="90000"/>
              </a:lnSpc>
            </a:pPr>
            <a:r>
              <a:rPr lang="en-US" dirty="0">
                <a:latin typeface="Calibri" charset="0"/>
              </a:rPr>
              <a:t>Pool results over each split</a:t>
            </a:r>
          </a:p>
          <a:p>
            <a:pPr lvl="1">
              <a:lnSpc>
                <a:spcPct val="90000"/>
              </a:lnSpc>
            </a:pPr>
            <a:r>
              <a:rPr lang="en-US" dirty="0">
                <a:latin typeface="Calibri" charset="0"/>
              </a:rPr>
              <a:t>Compute pooled </a:t>
            </a:r>
            <a:r>
              <a:rPr lang="en-US" dirty="0" err="1">
                <a:latin typeface="Calibri" charset="0"/>
              </a:rPr>
              <a:t>dev</a:t>
            </a:r>
            <a:r>
              <a:rPr lang="en-US" dirty="0">
                <a:latin typeface="Calibri" charset="0"/>
              </a:rPr>
              <a:t> set performance</a:t>
            </a:r>
          </a:p>
        </p:txBody>
      </p:sp>
      <p:sp>
        <p:nvSpPr>
          <p:cNvPr id="2" name="Rectangle 1"/>
          <p:cNvSpPr/>
          <p:nvPr/>
        </p:nvSpPr>
        <p:spPr bwMode="auto">
          <a:xfrm>
            <a:off x="457200" y="1428750"/>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Training set</a:t>
            </a:r>
          </a:p>
        </p:txBody>
      </p:sp>
      <p:sp>
        <p:nvSpPr>
          <p:cNvPr id="5" name="Rectangle 4"/>
          <p:cNvSpPr/>
          <p:nvPr/>
        </p:nvSpPr>
        <p:spPr bwMode="auto">
          <a:xfrm>
            <a:off x="3048000" y="1428750"/>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Development</a:t>
            </a:r>
            <a:r>
              <a:rPr lang="en-US" sz="2000" dirty="0">
                <a:latin typeface="Calibri"/>
                <a:cs typeface="Calibri"/>
              </a:rPr>
              <a:t> </a:t>
            </a:r>
            <a:r>
              <a:rPr kumimoji="0" lang="en-US" sz="2000" b="0" i="0" u="none" strike="noStrike" cap="none" normalizeH="0" baseline="0" dirty="0">
                <a:ln>
                  <a:noFill/>
                </a:ln>
                <a:solidFill>
                  <a:schemeClr val="tx1"/>
                </a:solidFill>
                <a:effectLst/>
                <a:latin typeface="Calibri"/>
                <a:cs typeface="Calibri"/>
              </a:rPr>
              <a:t>Test</a:t>
            </a:r>
            <a:r>
              <a:rPr kumimoji="0" lang="en-US" sz="2000" b="0" i="0" u="none" strike="noStrike" cap="none" normalizeH="0" dirty="0">
                <a:ln>
                  <a:noFill/>
                </a:ln>
                <a:solidFill>
                  <a:schemeClr val="tx1"/>
                </a:solidFill>
                <a:effectLst/>
                <a:latin typeface="Calibri"/>
                <a:cs typeface="Calibri"/>
              </a:rPr>
              <a:t> Set</a:t>
            </a:r>
            <a:endParaRPr kumimoji="0" lang="en-US" sz="2000" b="0" i="0" u="none" strike="noStrike" cap="none" normalizeH="0" baseline="0" dirty="0">
              <a:ln>
                <a:noFill/>
              </a:ln>
              <a:solidFill>
                <a:schemeClr val="tx1"/>
              </a:solidFill>
              <a:effectLst/>
              <a:latin typeface="Calibri"/>
              <a:cs typeface="Calibri"/>
            </a:endParaRPr>
          </a:p>
        </p:txBody>
      </p:sp>
      <p:sp>
        <p:nvSpPr>
          <p:cNvPr id="6" name="Rectangle 5"/>
          <p:cNvSpPr/>
          <p:nvPr/>
        </p:nvSpPr>
        <p:spPr bwMode="auto">
          <a:xfrm>
            <a:off x="6248400" y="1428750"/>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Test Set</a:t>
            </a:r>
          </a:p>
        </p:txBody>
      </p:sp>
      <p:sp>
        <p:nvSpPr>
          <p:cNvPr id="19" name="Rectangle 18"/>
          <p:cNvSpPr/>
          <p:nvPr/>
        </p:nvSpPr>
        <p:spPr bwMode="auto">
          <a:xfrm>
            <a:off x="7162800" y="462915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Test Set</a:t>
            </a:r>
          </a:p>
        </p:txBody>
      </p:sp>
      <p:grpSp>
        <p:nvGrpSpPr>
          <p:cNvPr id="3" name="Group 2"/>
          <p:cNvGrpSpPr/>
          <p:nvPr/>
        </p:nvGrpSpPr>
        <p:grpSpPr>
          <a:xfrm>
            <a:off x="6151418" y="2647950"/>
            <a:ext cx="2916382" cy="1752600"/>
            <a:chOff x="6012873" y="2876550"/>
            <a:chExt cx="2916382" cy="1752600"/>
          </a:xfrm>
        </p:grpSpPr>
        <p:sp>
          <p:nvSpPr>
            <p:cNvPr id="8" name="Rectangle 7"/>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Training Set</a:t>
              </a:r>
            </a:p>
          </p:txBody>
        </p:sp>
        <p:sp>
          <p:nvSpPr>
            <p:cNvPr id="12" name="Rectangle 11"/>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                         Training Set</a:t>
              </a:r>
            </a:p>
          </p:txBody>
        </p:sp>
        <p:sp>
          <p:nvSpPr>
            <p:cNvPr id="14" name="Rectangle 13"/>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alibri"/>
                  <a:cs typeface="Calibri"/>
                </a:rPr>
                <a:t>Dev</a:t>
              </a:r>
              <a:r>
                <a:rPr lang="en-US" sz="2000" dirty="0">
                  <a:latin typeface="Calibri"/>
                  <a:cs typeface="Calibri"/>
                </a:rPr>
                <a:t> Test</a:t>
              </a:r>
              <a:endParaRPr kumimoji="0" lang="en-US" sz="2000" b="0" i="0" u="none" strike="noStrike" cap="none" normalizeH="0" baseline="0" dirty="0">
                <a:ln>
                  <a:noFill/>
                </a:ln>
                <a:solidFill>
                  <a:schemeClr val="tx1"/>
                </a:solidFill>
                <a:effectLst/>
                <a:latin typeface="Calibri"/>
                <a:cs typeface="Calibri"/>
              </a:endParaRPr>
            </a:p>
          </p:txBody>
        </p:sp>
        <p:sp>
          <p:nvSpPr>
            <p:cNvPr id="15" name="Rectangle 14"/>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a:cs typeface="Calibri"/>
                </a:rPr>
                <a:t>Training Set</a:t>
              </a:r>
            </a:p>
          </p:txBody>
        </p:sp>
        <p:sp>
          <p:nvSpPr>
            <p:cNvPr id="16" name="Rectangle 15"/>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alibri"/>
                  <a:cs typeface="Calibri"/>
                </a:rPr>
                <a:t>Dev</a:t>
              </a:r>
              <a:r>
                <a:rPr lang="en-US" sz="2000" dirty="0">
                  <a:latin typeface="Calibri"/>
                  <a:cs typeface="Calibri"/>
                </a:rPr>
                <a:t> Test</a:t>
              </a:r>
              <a:endParaRPr kumimoji="0" lang="en-US" sz="2000" b="0" i="0" u="none" strike="noStrike" cap="none" normalizeH="0" baseline="0" dirty="0">
                <a:ln>
                  <a:noFill/>
                </a:ln>
                <a:solidFill>
                  <a:schemeClr val="tx1"/>
                </a:solidFill>
                <a:effectLst/>
                <a:latin typeface="Calibri"/>
                <a:cs typeface="Calibri"/>
              </a:endParaRPr>
            </a:p>
          </p:txBody>
        </p:sp>
        <p:sp>
          <p:nvSpPr>
            <p:cNvPr id="17" name="Rectangle 16"/>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Calibri"/>
                  <a:cs typeface="Calibri"/>
                </a:rPr>
                <a:t>Dev</a:t>
              </a:r>
              <a:r>
                <a:rPr lang="en-US" sz="2000" dirty="0">
                  <a:latin typeface="Calibri"/>
                  <a:cs typeface="Calibri"/>
                </a:rPr>
                <a:t> Test</a:t>
              </a:r>
              <a:endParaRPr kumimoji="0" lang="en-US" sz="2000" b="0" i="0" u="none" strike="noStrike" cap="none" normalizeH="0" baseline="0" dirty="0">
                <a:ln>
                  <a:noFill/>
                </a:ln>
                <a:solidFill>
                  <a:schemeClr val="tx1"/>
                </a:solidFill>
                <a:effectLst/>
                <a:latin typeface="Calibri"/>
                <a:cs typeface="Calibri"/>
              </a:endParaRPr>
            </a:p>
          </p:txBody>
        </p:sp>
      </p:grpSp>
    </p:spTree>
    <p:extLst>
      <p:ext uri="{BB962C8B-B14F-4D97-AF65-F5344CB8AC3E}">
        <p14:creationId xmlns:p14="http://schemas.microsoft.com/office/powerpoint/2010/main" val="1903932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Text Classification: Practical Issues</a:t>
            </a:r>
          </a:p>
        </p:txBody>
      </p:sp>
    </p:spTree>
    <p:extLst>
      <p:ext uri="{BB962C8B-B14F-4D97-AF65-F5344CB8AC3E}">
        <p14:creationId xmlns:p14="http://schemas.microsoft.com/office/powerpoint/2010/main" val="181008659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93D819E-6B48-E24C-8E34-4D8EC5CE1E38}" type="slidenum">
              <a:rPr lang="en-US" sz="1200">
                <a:solidFill>
                  <a:srgbClr val="898989"/>
                </a:solidFill>
                <a:latin typeface="Calibri" charset="0"/>
              </a:rPr>
              <a:pPr eaLnBrk="1" hangingPunct="1"/>
              <a:t>74</a:t>
            </a:fld>
            <a:endParaRPr lang="en-US" sz="1200">
              <a:solidFill>
                <a:srgbClr val="898989"/>
              </a:solidFill>
              <a:latin typeface="Calibri" charset="0"/>
            </a:endParaRPr>
          </a:p>
        </p:txBody>
      </p:sp>
      <p:sp>
        <p:nvSpPr>
          <p:cNvPr id="56323"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The Real World</a:t>
            </a:r>
          </a:p>
        </p:txBody>
      </p:sp>
      <p:sp>
        <p:nvSpPr>
          <p:cNvPr id="56324"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Gee, I’m building a text classifier for real, now!</a:t>
            </a:r>
          </a:p>
          <a:p>
            <a:pPr eaLnBrk="1" hangingPunct="1"/>
            <a:r>
              <a:rPr lang="en-US" dirty="0">
                <a:latin typeface="Calibri" charset="0"/>
                <a:ea typeface="ＭＳ Ｐゴシック" charset="0"/>
                <a:cs typeface="ＭＳ Ｐゴシック" charset="0"/>
              </a:rPr>
              <a:t>What should I do?</a:t>
            </a:r>
          </a:p>
        </p:txBody>
      </p:sp>
      <p:sp>
        <p:nvSpPr>
          <p:cNvPr id="56325"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329263115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BA3F27A-247D-4641-BB88-BB430BF7C007}" type="slidenum">
              <a:rPr lang="en-US" sz="1200">
                <a:solidFill>
                  <a:srgbClr val="898989"/>
                </a:solidFill>
                <a:latin typeface="Calibri" charset="0"/>
              </a:rPr>
              <a:pPr eaLnBrk="1" hangingPunct="1"/>
              <a:t>75</a:t>
            </a:fld>
            <a:endParaRPr lang="en-US" sz="1200">
              <a:solidFill>
                <a:srgbClr val="898989"/>
              </a:solidFill>
              <a:latin typeface="Calibri" charset="0"/>
            </a:endParaRPr>
          </a:p>
        </p:txBody>
      </p:sp>
      <p:sp>
        <p:nvSpPr>
          <p:cNvPr id="57347"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No training data?</a:t>
            </a:r>
            <a:br>
              <a:rPr lang="en-US" dirty="0">
                <a:latin typeface="Calibri (Headings)"/>
                <a:ea typeface="ＭＳ Ｐゴシック" charset="0"/>
                <a:cs typeface="Calibri (Headings)"/>
              </a:rPr>
            </a:br>
            <a:r>
              <a:rPr lang="en-US" dirty="0">
                <a:latin typeface="Calibri (Headings)"/>
                <a:ea typeface="ＭＳ Ｐゴシック" charset="0"/>
                <a:cs typeface="Calibri (Headings)"/>
              </a:rPr>
              <a:t>Manually written rules</a:t>
            </a:r>
          </a:p>
        </p:txBody>
      </p:sp>
      <p:sp>
        <p:nvSpPr>
          <p:cNvPr id="57348" name="Rectangle 3"/>
          <p:cNvSpPr>
            <a:spLocks noGrp="1" noChangeArrowheads="1"/>
          </p:cNvSpPr>
          <p:nvPr>
            <p:ph type="body" idx="1"/>
          </p:nvPr>
        </p:nvSpPr>
        <p:spPr/>
        <p:txBody>
          <a:bodyPr/>
          <a:lstStyle/>
          <a:p>
            <a:pPr marL="0" indent="0">
              <a:lnSpc>
                <a:spcPct val="90000"/>
              </a:lnSpc>
              <a:buNone/>
            </a:pPr>
            <a:r>
              <a:rPr lang="en-US" sz="2800" dirty="0">
                <a:solidFill>
                  <a:srgbClr val="008000"/>
                </a:solidFill>
                <a:latin typeface="Calibri" charset="0"/>
                <a:ea typeface="ＭＳ Ｐゴシック" charset="0"/>
              </a:rPr>
              <a:t>If (wheat or grain) and not (whole or bread) then</a:t>
            </a:r>
          </a:p>
          <a:p>
            <a:pPr marL="457200" lvl="1" indent="0">
              <a:lnSpc>
                <a:spcPct val="90000"/>
              </a:lnSpc>
              <a:buNone/>
            </a:pPr>
            <a:r>
              <a:rPr lang="en-US" sz="2800" dirty="0">
                <a:solidFill>
                  <a:srgbClr val="008000"/>
                </a:solidFill>
                <a:latin typeface="Calibri" charset="0"/>
                <a:ea typeface="ＭＳ Ｐゴシック" charset="0"/>
              </a:rPr>
              <a:t>Categorize as grain</a:t>
            </a:r>
          </a:p>
          <a:p>
            <a:pPr eaLnBrk="1" hangingPunct="1">
              <a:lnSpc>
                <a:spcPct val="90000"/>
              </a:lnSpc>
            </a:pPr>
            <a:endParaRPr lang="en-US" dirty="0">
              <a:latin typeface="Calibri" charset="0"/>
              <a:ea typeface="ＭＳ Ｐゴシック" charset="0"/>
              <a:cs typeface="ＭＳ Ｐゴシック" charset="0"/>
            </a:endParaRPr>
          </a:p>
          <a:p>
            <a:pPr eaLnBrk="1" hangingPunct="1">
              <a:lnSpc>
                <a:spcPct val="90000"/>
              </a:lnSpc>
            </a:pPr>
            <a:r>
              <a:rPr lang="en-US" sz="2800" dirty="0">
                <a:latin typeface="Calibri" charset="0"/>
                <a:ea typeface="ＭＳ Ｐゴシック" charset="0"/>
                <a:cs typeface="ＭＳ Ｐゴシック" charset="0"/>
              </a:rPr>
              <a:t>Need careful crafting </a:t>
            </a:r>
          </a:p>
          <a:p>
            <a:pPr lvl="1">
              <a:lnSpc>
                <a:spcPct val="90000"/>
              </a:lnSpc>
            </a:pPr>
            <a:r>
              <a:rPr lang="en-US" sz="2400" dirty="0">
                <a:latin typeface="Calibri" charset="0"/>
                <a:ea typeface="ＭＳ Ｐゴシック" charset="0"/>
                <a:cs typeface="ＭＳ Ｐゴシック" charset="0"/>
              </a:rPr>
              <a:t>Human tuning on development data</a:t>
            </a:r>
          </a:p>
          <a:p>
            <a:pPr lvl="1">
              <a:lnSpc>
                <a:spcPct val="90000"/>
              </a:lnSpc>
            </a:pPr>
            <a:r>
              <a:rPr lang="en-US" sz="2400" dirty="0">
                <a:latin typeface="Calibri" charset="0"/>
                <a:ea typeface="ＭＳ Ｐゴシック" charset="0"/>
                <a:cs typeface="ＭＳ Ｐゴシック" charset="0"/>
              </a:rPr>
              <a:t>Time-consuming: 2 days per class</a:t>
            </a:r>
            <a:endParaRPr lang="en-US" dirty="0">
              <a:latin typeface="Calibri" charset="0"/>
              <a:ea typeface="ＭＳ Ｐゴシック" charset="0"/>
              <a:cs typeface="ＭＳ Ｐゴシック" charset="0"/>
            </a:endParaRPr>
          </a:p>
          <a:p>
            <a:pPr lvl="1">
              <a:lnSpc>
                <a:spcPct val="90000"/>
              </a:lnSpc>
            </a:pPr>
            <a:endParaRPr lang="en-US" sz="1600" dirty="0">
              <a:latin typeface="Calibri" charset="0"/>
              <a:ea typeface="ＭＳ Ｐゴシック" charset="0"/>
              <a:cs typeface="ＭＳ Ｐゴシック" charset="0"/>
            </a:endParaRPr>
          </a:p>
        </p:txBody>
      </p:sp>
      <p:sp>
        <p:nvSpPr>
          <p:cNvPr id="57349"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892039758"/>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712AF20-936C-8347-8ABF-1FC576708ED0}" type="slidenum">
              <a:rPr lang="en-US" sz="1200">
                <a:solidFill>
                  <a:srgbClr val="898989"/>
                </a:solidFill>
                <a:latin typeface="Calibri" charset="0"/>
              </a:rPr>
              <a:pPr eaLnBrk="1" hangingPunct="1"/>
              <a:t>76</a:t>
            </a:fld>
            <a:endParaRPr lang="en-US" sz="1200">
              <a:solidFill>
                <a:srgbClr val="898989"/>
              </a:solidFill>
              <a:latin typeface="Calibri" charset="0"/>
            </a:endParaRPr>
          </a:p>
        </p:txBody>
      </p:sp>
      <p:sp>
        <p:nvSpPr>
          <p:cNvPr id="58371"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Very little data?</a:t>
            </a:r>
          </a:p>
        </p:txBody>
      </p:sp>
      <p:sp>
        <p:nvSpPr>
          <p:cNvPr id="58372" name="Rectangle 3"/>
          <p:cNvSpPr>
            <a:spLocks noGrp="1" noChangeArrowheads="1"/>
          </p:cNvSpPr>
          <p:nvPr>
            <p:ph type="body" idx="1"/>
          </p:nvPr>
        </p:nvSpPr>
        <p:spPr>
          <a:xfrm>
            <a:off x="304800" y="1352550"/>
            <a:ext cx="8686800" cy="3333750"/>
          </a:xfrm>
        </p:spPr>
        <p:txBody>
          <a:bodyPr/>
          <a:lstStyle/>
          <a:p>
            <a:pPr eaLnBrk="1" hangingPunct="1">
              <a:lnSpc>
                <a:spcPct val="90000"/>
              </a:lnSpc>
            </a:pPr>
            <a:r>
              <a:rPr lang="en-US" sz="2800" dirty="0">
                <a:latin typeface="Calibri" charset="0"/>
                <a:ea typeface="ＭＳ Ｐゴシック" charset="0"/>
                <a:cs typeface="ＭＳ Ｐゴシック" charset="0"/>
              </a:rPr>
              <a:t>Use Na</a:t>
            </a:r>
            <a:r>
              <a:rPr lang="fr-FR" sz="2800" dirty="0" err="1">
                <a:latin typeface="Calibri" charset="0"/>
                <a:ea typeface="ＭＳ Ｐゴシック" charset="0"/>
                <a:cs typeface="ＭＳ Ｐゴシック" charset="0"/>
              </a:rPr>
              <a:t>ï</a:t>
            </a:r>
            <a:r>
              <a:rPr lang="en-US" sz="2800" dirty="0" err="1">
                <a:latin typeface="Calibri" charset="0"/>
                <a:ea typeface="ＭＳ Ｐゴシック" charset="0"/>
                <a:cs typeface="ＭＳ Ｐゴシック" charset="0"/>
              </a:rPr>
              <a:t>ve</a:t>
            </a:r>
            <a:r>
              <a:rPr lang="en-US" sz="2800" dirty="0">
                <a:latin typeface="Calibri" charset="0"/>
                <a:ea typeface="ＭＳ Ｐゴシック" charset="0"/>
                <a:cs typeface="ＭＳ Ｐゴシック" charset="0"/>
              </a:rPr>
              <a:t> Bayes</a:t>
            </a:r>
          </a:p>
          <a:p>
            <a:pPr lvl="1" eaLnBrk="1" hangingPunct="1">
              <a:lnSpc>
                <a:spcPct val="90000"/>
              </a:lnSpc>
            </a:pPr>
            <a:r>
              <a:rPr lang="en-US" sz="2400" dirty="0">
                <a:latin typeface="Calibri" charset="0"/>
                <a:ea typeface="ＭＳ Ｐゴシック" charset="0"/>
              </a:rPr>
              <a:t>Naïve Bayes is a “high-bias” algorithm </a:t>
            </a:r>
            <a:r>
              <a:rPr lang="en-US" dirty="0">
                <a:solidFill>
                  <a:srgbClr val="00A000"/>
                </a:solidFill>
                <a:latin typeface="Calibri" charset="0"/>
                <a:ea typeface="ＭＳ Ｐゴシック" charset="0"/>
              </a:rPr>
              <a:t>(Ng and Jordan 2002 NIPS)</a:t>
            </a:r>
            <a:endParaRPr lang="en-US" sz="2400" dirty="0">
              <a:solidFill>
                <a:srgbClr val="00A000"/>
              </a:solidFill>
              <a:latin typeface="Calibri" charset="0"/>
              <a:ea typeface="ＭＳ Ｐゴシック" charset="0"/>
            </a:endParaRPr>
          </a:p>
          <a:p>
            <a:pPr eaLnBrk="1" hangingPunct="1">
              <a:lnSpc>
                <a:spcPct val="90000"/>
              </a:lnSpc>
            </a:pPr>
            <a:r>
              <a:rPr lang="en-US" sz="2800" dirty="0">
                <a:latin typeface="Calibri" charset="0"/>
                <a:ea typeface="ＭＳ Ｐゴシック" charset="0"/>
                <a:cs typeface="ＭＳ Ｐゴシック" charset="0"/>
              </a:rPr>
              <a:t>Get more labeled data </a:t>
            </a:r>
          </a:p>
          <a:p>
            <a:pPr lvl="1">
              <a:lnSpc>
                <a:spcPct val="90000"/>
              </a:lnSpc>
            </a:pPr>
            <a:r>
              <a:rPr lang="en-US" sz="2400" dirty="0">
                <a:latin typeface="Calibri" charset="0"/>
                <a:ea typeface="ＭＳ Ｐゴシック" charset="0"/>
              </a:rPr>
              <a:t>Find clever ways to get humans to label data for you</a:t>
            </a:r>
          </a:p>
          <a:p>
            <a:pPr>
              <a:lnSpc>
                <a:spcPct val="90000"/>
              </a:lnSpc>
            </a:pPr>
            <a:r>
              <a:rPr lang="en-US" sz="2800" dirty="0">
                <a:latin typeface="Calibri" charset="0"/>
                <a:ea typeface="ＭＳ Ｐゴシック" charset="0"/>
                <a:cs typeface="ＭＳ Ｐゴシック" charset="0"/>
              </a:rPr>
              <a:t>Try semi-supervised training methods:</a:t>
            </a:r>
          </a:p>
          <a:p>
            <a:pPr lvl="1">
              <a:lnSpc>
                <a:spcPct val="90000"/>
              </a:lnSpc>
            </a:pPr>
            <a:r>
              <a:rPr lang="en-US" sz="2400" dirty="0">
                <a:latin typeface="Calibri" charset="0"/>
                <a:ea typeface="ＭＳ Ｐゴシック" charset="0"/>
              </a:rPr>
              <a:t>Bootstrapping, EM over unlabeled documents, …</a:t>
            </a:r>
          </a:p>
        </p:txBody>
      </p:sp>
      <p:sp>
        <p:nvSpPr>
          <p:cNvPr id="58373"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1125736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7DA7C9FA-0169-554C-A7A2-CAA9C2AF56C1}" type="slidenum">
              <a:rPr lang="en-US" sz="1200">
                <a:solidFill>
                  <a:srgbClr val="898989"/>
                </a:solidFill>
                <a:latin typeface="Calibri" charset="0"/>
              </a:rPr>
              <a:pPr eaLnBrk="1" hangingPunct="1"/>
              <a:t>77</a:t>
            </a:fld>
            <a:endParaRPr lang="en-US" sz="1200">
              <a:solidFill>
                <a:srgbClr val="898989"/>
              </a:solidFill>
              <a:latin typeface="Calibri" charset="0"/>
            </a:endParaRPr>
          </a:p>
        </p:txBody>
      </p:sp>
      <p:sp>
        <p:nvSpPr>
          <p:cNvPr id="59395"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A reasonable amount of data?</a:t>
            </a:r>
          </a:p>
        </p:txBody>
      </p:sp>
      <p:sp>
        <p:nvSpPr>
          <p:cNvPr id="59396" name="Rectangle 3"/>
          <p:cNvSpPr>
            <a:spLocks noGrp="1" noChangeArrowheads="1"/>
          </p:cNvSpPr>
          <p:nvPr>
            <p:ph type="body" idx="1"/>
          </p:nvPr>
        </p:nvSpPr>
        <p:spPr/>
        <p:txBody>
          <a:bodyPr/>
          <a:lstStyle/>
          <a:p>
            <a:pPr eaLnBrk="1" hangingPunct="1"/>
            <a:r>
              <a:rPr lang="en-US" sz="2800" dirty="0">
                <a:latin typeface="Calibri" charset="0"/>
                <a:ea typeface="ＭＳ Ｐゴシック" charset="0"/>
                <a:cs typeface="ＭＳ Ｐゴシック" charset="0"/>
              </a:rPr>
              <a:t>Perfect for all the clever classifiers</a:t>
            </a:r>
          </a:p>
          <a:p>
            <a:pPr lvl="1"/>
            <a:r>
              <a:rPr lang="en-US" sz="2400" dirty="0">
                <a:latin typeface="Calibri" charset="0"/>
                <a:ea typeface="ＭＳ Ｐゴシック" charset="0"/>
                <a:cs typeface="ＭＳ Ｐゴシック" charset="0"/>
              </a:rPr>
              <a:t>SVM</a:t>
            </a:r>
          </a:p>
          <a:p>
            <a:pPr lvl="1"/>
            <a:r>
              <a:rPr lang="en-US" sz="2400" dirty="0">
                <a:latin typeface="Calibri" charset="0"/>
                <a:ea typeface="ＭＳ Ｐゴシック" charset="0"/>
                <a:cs typeface="ＭＳ Ｐゴシック" charset="0"/>
              </a:rPr>
              <a:t>Regularized Logistic Regression</a:t>
            </a:r>
          </a:p>
          <a:p>
            <a:r>
              <a:rPr lang="en-US" sz="2800" dirty="0">
                <a:latin typeface="Calibri" charset="0"/>
                <a:ea typeface="ＭＳ Ｐゴシック" charset="0"/>
                <a:cs typeface="ＭＳ Ｐゴシック" charset="0"/>
              </a:rPr>
              <a:t>You can even use user-interpretable decision trees</a:t>
            </a:r>
          </a:p>
          <a:p>
            <a:pPr lvl="1" eaLnBrk="1" hangingPunct="1"/>
            <a:r>
              <a:rPr lang="en-US" sz="2400" dirty="0">
                <a:latin typeface="Calibri" charset="0"/>
                <a:ea typeface="ＭＳ Ｐゴシック" charset="0"/>
              </a:rPr>
              <a:t>Users like to hack</a:t>
            </a:r>
          </a:p>
          <a:p>
            <a:pPr lvl="1" eaLnBrk="1" hangingPunct="1"/>
            <a:r>
              <a:rPr lang="en-US" sz="2400" dirty="0">
                <a:latin typeface="Calibri" charset="0"/>
                <a:ea typeface="ＭＳ Ｐゴシック" charset="0"/>
              </a:rPr>
              <a:t>Management likes quick fixes</a:t>
            </a:r>
          </a:p>
        </p:txBody>
      </p:sp>
      <p:sp>
        <p:nvSpPr>
          <p:cNvPr id="59397"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1753938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41DE7FB-5D3A-D24B-8DA3-5B28FAA32400}" type="slidenum">
              <a:rPr lang="en-US" sz="1200">
                <a:solidFill>
                  <a:srgbClr val="898989"/>
                </a:solidFill>
                <a:latin typeface="Calibri" charset="0"/>
              </a:rPr>
              <a:pPr eaLnBrk="1" hangingPunct="1"/>
              <a:t>78</a:t>
            </a:fld>
            <a:endParaRPr lang="en-US" sz="1200">
              <a:solidFill>
                <a:srgbClr val="898989"/>
              </a:solidFill>
              <a:latin typeface="Calibri" charset="0"/>
            </a:endParaRPr>
          </a:p>
        </p:txBody>
      </p:sp>
      <p:sp>
        <p:nvSpPr>
          <p:cNvPr id="61443" name="Rectangle 2"/>
          <p:cNvSpPr>
            <a:spLocks noGrp="1" noChangeArrowheads="1"/>
          </p:cNvSpPr>
          <p:nvPr>
            <p:ph type="title"/>
          </p:nvPr>
        </p:nvSpPr>
        <p:spPr>
          <a:xfrm>
            <a:off x="1524000" y="23525"/>
            <a:ext cx="7440324" cy="742950"/>
          </a:xfrm>
        </p:spPr>
        <p:txBody>
          <a:bodyPr/>
          <a:lstStyle/>
          <a:p>
            <a:pPr eaLnBrk="1" hangingPunct="1"/>
            <a:r>
              <a:rPr lang="en-US" dirty="0">
                <a:latin typeface="Calibri (Headings)"/>
                <a:ea typeface="ＭＳ Ｐゴシック" charset="0"/>
                <a:cs typeface="Calibri (Headings)"/>
              </a:rPr>
              <a:t>Accuracy as a function of data size</a:t>
            </a:r>
          </a:p>
        </p:txBody>
      </p:sp>
      <p:sp>
        <p:nvSpPr>
          <p:cNvPr id="61444" name="Rectangle 3"/>
          <p:cNvSpPr>
            <a:spLocks noGrp="1" noChangeArrowheads="1"/>
          </p:cNvSpPr>
          <p:nvPr>
            <p:ph type="body" sz="half" idx="1"/>
          </p:nvPr>
        </p:nvSpPr>
        <p:spPr>
          <a:xfrm>
            <a:off x="228600" y="1733550"/>
            <a:ext cx="4495800" cy="3200400"/>
          </a:xfrm>
        </p:spPr>
        <p:txBody>
          <a:bodyPr/>
          <a:lstStyle/>
          <a:p>
            <a:pPr eaLnBrk="1" hangingPunct="1"/>
            <a:r>
              <a:rPr lang="en-US" sz="2800" dirty="0">
                <a:latin typeface="Calibri" charset="0"/>
                <a:ea typeface="ＭＳ Ｐゴシック" charset="0"/>
                <a:cs typeface="ＭＳ Ｐゴシック" charset="0"/>
              </a:rPr>
              <a:t>With enough data</a:t>
            </a:r>
          </a:p>
          <a:p>
            <a:pPr lvl="1"/>
            <a:r>
              <a:rPr lang="en-US" sz="2400" dirty="0">
                <a:latin typeface="Calibri" charset="0"/>
                <a:ea typeface="ＭＳ Ｐゴシック" charset="0"/>
                <a:cs typeface="ＭＳ Ｐゴシック" charset="0"/>
              </a:rPr>
              <a:t>Classifier may not matter</a:t>
            </a:r>
          </a:p>
        </p:txBody>
      </p:sp>
      <p:sp>
        <p:nvSpPr>
          <p:cNvPr id="61446" name="TextBox 5"/>
          <p:cNvSpPr txBox="1">
            <a:spLocks noChangeArrowheads="1"/>
          </p:cNvSpPr>
          <p:nvPr/>
        </p:nvSpPr>
        <p:spPr bwMode="auto">
          <a:xfrm>
            <a:off x="7620001" y="-67479"/>
            <a:ext cx="129324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pic>
        <p:nvPicPr>
          <p:cNvPr id="3" name="Content Placeholder 2" descr="brillbanko.tiff"/>
          <p:cNvPicPr>
            <a:picLocks noGrp="1" noChangeAspect="1"/>
          </p:cNvPicPr>
          <p:nvPr>
            <p:ph sz="half" idx="2"/>
          </p:nvPr>
        </p:nvPicPr>
        <p:blipFill>
          <a:blip r:embed="rId2" cstate="hqprint">
            <a:extLst>
              <a:ext uri="{28A0092B-C50C-407E-A947-70E740481C1C}">
                <a14:useLocalDpi xmlns:a14="http://schemas.microsoft.com/office/drawing/2010/main"/>
              </a:ext>
            </a:extLst>
          </a:blip>
          <a:srcRect t="308" b="308"/>
          <a:stretch>
            <a:fillRect/>
          </a:stretch>
        </p:blipFill>
        <p:spPr>
          <a:xfrm>
            <a:off x="4572000" y="825246"/>
            <a:ext cx="4191000" cy="4023360"/>
          </a:xfrm>
        </p:spPr>
      </p:pic>
      <p:sp>
        <p:nvSpPr>
          <p:cNvPr id="4" name="TextBox 3"/>
          <p:cNvSpPr txBox="1"/>
          <p:nvPr/>
        </p:nvSpPr>
        <p:spPr>
          <a:xfrm>
            <a:off x="5105400" y="4793218"/>
            <a:ext cx="4800600" cy="369332"/>
          </a:xfrm>
          <a:prstGeom prst="rect">
            <a:avLst/>
          </a:prstGeom>
          <a:noFill/>
        </p:spPr>
        <p:txBody>
          <a:bodyPr wrap="square" rtlCol="0">
            <a:spAutoFit/>
          </a:bodyPr>
          <a:lstStyle/>
          <a:p>
            <a:r>
              <a:rPr lang="en-US" sz="1800" dirty="0">
                <a:latin typeface="Calibri" charset="0"/>
              </a:rPr>
              <a:t>Brill and </a:t>
            </a:r>
            <a:r>
              <a:rPr lang="en-US" sz="1800" dirty="0" err="1">
                <a:latin typeface="Calibri" charset="0"/>
              </a:rPr>
              <a:t>Banko</a:t>
            </a:r>
            <a:r>
              <a:rPr lang="en-US" sz="1800" dirty="0">
                <a:latin typeface="Calibri" charset="0"/>
              </a:rPr>
              <a:t> on spelling correction</a:t>
            </a:r>
          </a:p>
        </p:txBody>
      </p:sp>
    </p:spTree>
    <p:extLst>
      <p:ext uri="{BB962C8B-B14F-4D97-AF65-F5344CB8AC3E}">
        <p14:creationId xmlns:p14="http://schemas.microsoft.com/office/powerpoint/2010/main" val="7116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subTitle" idx="1"/>
          </p:nvPr>
        </p:nvSpPr>
        <p:spPr>
          <a:xfrm>
            <a:off x="685800" y="819150"/>
            <a:ext cx="8382000" cy="167640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For next Wednesday,</a:t>
            </a:r>
          </a:p>
          <a:p>
            <a:pPr eaLnBrk="1" hangingPunct="1">
              <a:buFont typeface="Times" charset="0"/>
              <a:buNone/>
            </a:pPr>
            <a:r>
              <a:rPr lang="en-US" sz="3600" dirty="0">
                <a:solidFill>
                  <a:srgbClr val="A4001D"/>
                </a:solidFill>
                <a:latin typeface="Calibri"/>
                <a:ea typeface="ＭＳ Ｐゴシック" charset="0"/>
                <a:cs typeface="Calibri"/>
              </a:rPr>
              <a:t>please read </a:t>
            </a:r>
            <a:r>
              <a:rPr lang="en-US" sz="3600" dirty="0" err="1">
                <a:latin typeface="Calibri"/>
                <a:ea typeface="ＭＳ Ｐゴシック" charset="0"/>
                <a:cs typeface="Calibri"/>
                <a:hlinkClick r:id="rId3"/>
              </a:rPr>
              <a:t>Jurafsky</a:t>
            </a:r>
            <a:r>
              <a:rPr lang="en-US" sz="3600" dirty="0">
                <a:latin typeface="Calibri"/>
                <a:ea typeface="ＭＳ Ｐゴシック" charset="0"/>
                <a:cs typeface="Calibri"/>
                <a:hlinkClick r:id="rId3"/>
              </a:rPr>
              <a:t> and Martin</a:t>
            </a:r>
          </a:p>
          <a:p>
            <a:r>
              <a:rPr lang="en-US" sz="3600" dirty="0">
                <a:latin typeface="Calibri"/>
                <a:ea typeface="ＭＳ Ｐゴシック" charset="0"/>
                <a:cs typeface="Calibri"/>
                <a:hlinkClick r:id="rId3"/>
              </a:rPr>
              <a:t>Chapter 4</a:t>
            </a:r>
            <a:r>
              <a:rPr lang="en-US" sz="3600" dirty="0">
                <a:solidFill>
                  <a:srgbClr val="A4001D"/>
                </a:solidFill>
                <a:latin typeface="Calibri"/>
                <a:ea typeface="ＭＳ Ｐゴシック" charset="0"/>
                <a:cs typeface="Calibri"/>
              </a:rPr>
              <a:t>, and </a:t>
            </a:r>
            <a:r>
              <a:rPr lang="en-US" sz="3600" dirty="0">
                <a:hlinkClick r:id="rId4"/>
              </a:rPr>
              <a:t>Thumbs up? Sentiment Classification using Machine Learning Techniques</a:t>
            </a:r>
            <a:endParaRPr lang="en-US" sz="3600" dirty="0">
              <a:solidFill>
                <a:srgbClr val="A4001D"/>
              </a:solidFill>
              <a:ea typeface="ＭＳ Ｐゴシック" charset="0"/>
              <a:cs typeface="Calibri"/>
            </a:endParaRPr>
          </a:p>
          <a:p>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109575686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61818" cy="5143500"/>
          </a:xfrm>
          <a:prstGeom prst="rect">
            <a:avLst/>
          </a:prstGeom>
        </p:spPr>
      </p:pic>
    </p:spTree>
    <p:extLst>
      <p:ext uri="{BB962C8B-B14F-4D97-AF65-F5344CB8AC3E}">
        <p14:creationId xmlns:p14="http://schemas.microsoft.com/office/powerpoint/2010/main" val="1038890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82959" cy="5143500"/>
          </a:xfrm>
          <a:prstGeom prst="rect">
            <a:avLst/>
          </a:prstGeom>
        </p:spPr>
      </p:pic>
    </p:spTree>
    <p:extLst>
      <p:ext uri="{BB962C8B-B14F-4D97-AF65-F5344CB8AC3E}">
        <p14:creationId xmlns:p14="http://schemas.microsoft.com/office/powerpoint/2010/main" val="1977462093"/>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11953</TotalTime>
  <Words>4088</Words>
  <Application>Microsoft Macintosh PowerPoint</Application>
  <PresentationFormat>On-screen Show (16:9)</PresentationFormat>
  <Paragraphs>550</Paragraphs>
  <Slides>79</Slides>
  <Notes>28</Notes>
  <HiddenSlides>19</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5" baseType="lpstr">
      <vt:lpstr>Arial</vt:lpstr>
      <vt:lpstr>Calibri</vt:lpstr>
      <vt:lpstr>Calibri (Headings)</vt:lpstr>
      <vt:lpstr>Constantia</vt:lpstr>
      <vt:lpstr>Courier</vt:lpstr>
      <vt:lpstr>Helvetica Light</vt:lpstr>
      <vt:lpstr>helvetica neue</vt:lpstr>
      <vt:lpstr>helvetica neue</vt:lpstr>
      <vt:lpstr>Lucida Grande</vt:lpstr>
      <vt:lpstr>Lucida Sans</vt:lpstr>
      <vt:lpstr>Tahoma</vt:lpstr>
      <vt:lpstr>Times</vt:lpstr>
      <vt:lpstr>Times New Roman</vt:lpstr>
      <vt:lpstr>Zapf Dingbats</vt:lpstr>
      <vt:lpstr>NLP-jurafsky</vt:lpstr>
      <vt:lpstr>Equation</vt:lpstr>
      <vt:lpstr>CIS 530 Computational Linguistics  Mondays and Wednesdays 1:30-3pm  3401 Walnut, room 401B </vt:lpstr>
      <vt:lpstr>Professor Callison-Burch (not Professor Burch)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Gun Violence Database</vt:lpstr>
      <vt:lpstr>Information Extraction</vt:lpstr>
      <vt:lpstr>What will you learn?</vt:lpstr>
      <vt:lpstr>Course textbook </vt:lpstr>
      <vt:lpstr>Course Grading</vt:lpstr>
      <vt:lpstr>Text Classification and Sentiment Analysis</vt:lpstr>
      <vt:lpstr>Positive or negative movie review?</vt:lpstr>
      <vt:lpstr>What is the subject of this article?</vt:lpstr>
      <vt:lpstr>Classify User Attributes Using Their Tweets</vt:lpstr>
      <vt:lpstr>Lexical Markers for Age</vt:lpstr>
      <vt:lpstr>Lexical Markers for Political Preferences</vt:lpstr>
      <vt:lpstr>Lexical Markers for Gender</vt:lpstr>
      <vt:lpstr>Who wrote which Federalist papers?</vt:lpstr>
      <vt:lpstr>PowerPoint Presentation</vt:lpstr>
      <vt:lpstr>PowerPoint Presentation</vt:lpstr>
      <vt:lpstr>Text Classification</vt:lpstr>
      <vt:lpstr>Sentiment Analysis</vt:lpstr>
      <vt:lpstr>Positive or negative movie review?</vt:lpstr>
      <vt:lpstr>Google Product Search</vt:lpstr>
      <vt:lpstr>Twitter sentiment versus Gallup Poll of Consumer Confidence</vt:lpstr>
      <vt:lpstr>Twitter sentiment:</vt:lpstr>
      <vt:lpstr>PowerPoint Presentation</vt:lpstr>
      <vt:lpstr>Target Sentiment on Twitter</vt:lpstr>
      <vt:lpstr>Sentiment analysis has many other names</vt:lpstr>
      <vt:lpstr>Why sentiment analysis?</vt:lpstr>
      <vt:lpstr>Scherer Typology of Affective States</vt:lpstr>
      <vt:lpstr>Scherer Typology of Affective States</vt:lpstr>
      <vt:lpstr>Sentiment Analysis</vt:lpstr>
      <vt:lpstr>Sentiment Analysis</vt:lpstr>
      <vt:lpstr>Sentiment Analysis</vt:lpstr>
      <vt:lpstr>Sentiment Analysis</vt:lpstr>
      <vt:lpstr>Sentiment Classification in Movie Reviews</vt:lpstr>
      <vt:lpstr>IMDB data in the Pang and Lee database</vt:lpstr>
      <vt:lpstr>Baseline Algorithm (adapted from Pang and Lee)</vt:lpstr>
      <vt:lpstr>Sentiment Tokenization Issues</vt:lpstr>
      <vt:lpstr>Extracting Features for Sentiment Classification</vt:lpstr>
      <vt:lpstr>Negation</vt:lpstr>
      <vt:lpstr>Text Classification with Naïve Bayes</vt:lpstr>
      <vt:lpstr>Text Classification: definition</vt:lpstr>
      <vt:lpstr>Naïve Bayes Intuition</vt:lpstr>
      <vt:lpstr>The Bag of Words Representation</vt:lpstr>
      <vt:lpstr>The bag of words representation</vt:lpstr>
      <vt:lpstr>Bayes’ Rule Applied to Documents and Classes</vt:lpstr>
      <vt:lpstr>Naïve Bayes Classifier</vt:lpstr>
      <vt:lpstr>Naïve Bayes Classifier</vt:lpstr>
      <vt:lpstr>Multinomial Naïve Bayes Independence Assumptions</vt:lpstr>
      <vt:lpstr>Multinomial Naïve Bayes Classifier</vt:lpstr>
      <vt:lpstr>Problems:  What makes reviews hard to classify?</vt:lpstr>
      <vt:lpstr>Thwarted Expectations and Ordering Effects</vt:lpstr>
      <vt:lpstr>Text Classification and Naïve Bayes</vt:lpstr>
      <vt:lpstr>Learning the Multinomial Naïve Bayes Model</vt:lpstr>
      <vt:lpstr>Parameter estimation</vt:lpstr>
      <vt:lpstr>Problem with Maximum Likelihood</vt:lpstr>
      <vt:lpstr>Laplace (add-1) smoothing for Naïve Bayes</vt:lpstr>
      <vt:lpstr>Multinomial Naïve Bayes: Learning</vt:lpstr>
      <vt:lpstr>Text Classification and Naïve Bayes</vt:lpstr>
      <vt:lpstr>The 2-by-2 contingency table</vt:lpstr>
      <vt:lpstr>Precision and recall</vt:lpstr>
      <vt:lpstr>A combined measure: F</vt:lpstr>
      <vt:lpstr>Text Classification and Naïve Bayes</vt:lpstr>
      <vt:lpstr>Cross-Validation</vt:lpstr>
      <vt:lpstr>Development Test Sets and Cross-validation</vt:lpstr>
      <vt:lpstr>Text Classification and Naïve Bayes</vt:lpstr>
      <vt:lpstr>The Real World</vt:lpstr>
      <vt:lpstr>No training data? Manually written rules</vt:lpstr>
      <vt:lpstr>Very little data?</vt:lpstr>
      <vt:lpstr>A reasonable amount of data?</vt:lpstr>
      <vt:lpstr>Accuracy as a function of data size</vt:lpstr>
      <vt:lpstr>PowerPoint Presentation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Callison-Burch, Christopher</cp:lastModifiedBy>
  <cp:revision>290</cp:revision>
  <cp:lastPrinted>2018-01-10T20:04:09Z</cp:lastPrinted>
  <dcterms:created xsi:type="dcterms:W3CDTF">2010-04-19T15:31:24Z</dcterms:created>
  <dcterms:modified xsi:type="dcterms:W3CDTF">2019-12-23T16:00:18Z</dcterms:modified>
</cp:coreProperties>
</file>